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25"/>
  </p:notesMasterIdLst>
  <p:sldIdLst>
    <p:sldId id="256" r:id="rId3"/>
    <p:sldId id="257" r:id="rId4"/>
    <p:sldId id="281" r:id="rId5"/>
    <p:sldId id="260" r:id="rId6"/>
    <p:sldId id="264" r:id="rId7"/>
    <p:sldId id="266" r:id="rId8"/>
    <p:sldId id="267" r:id="rId9"/>
    <p:sldId id="270" r:id="rId10"/>
    <p:sldId id="283" r:id="rId11"/>
    <p:sldId id="259" r:id="rId12"/>
    <p:sldId id="262" r:id="rId13"/>
    <p:sldId id="261" r:id="rId14"/>
    <p:sldId id="278" r:id="rId15"/>
    <p:sldId id="279" r:id="rId16"/>
    <p:sldId id="271" r:id="rId17"/>
    <p:sldId id="274" r:id="rId18"/>
    <p:sldId id="272" r:id="rId19"/>
    <p:sldId id="282" r:id="rId20"/>
    <p:sldId id="275" r:id="rId21"/>
    <p:sldId id="276" r:id="rId22"/>
    <p:sldId id="277"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5BA101E-B78B-478C-95BC-398593141BAC}">
          <p14:sldIdLst>
            <p14:sldId id="256"/>
            <p14:sldId id="257"/>
            <p14:sldId id="281"/>
            <p14:sldId id="260"/>
            <p14:sldId id="264"/>
            <p14:sldId id="266"/>
            <p14:sldId id="267"/>
            <p14:sldId id="270"/>
            <p14:sldId id="283"/>
            <p14:sldId id="259"/>
            <p14:sldId id="262"/>
            <p14:sldId id="261"/>
            <p14:sldId id="278"/>
            <p14:sldId id="279"/>
            <p14:sldId id="271"/>
            <p14:sldId id="274"/>
            <p14:sldId id="272"/>
            <p14:sldId id="282"/>
            <p14:sldId id="275"/>
            <p14:sldId id="276"/>
            <p14:sldId id="277"/>
            <p14:sldId id="28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e, Melissa" initials="CM" lastIdx="1" clrIdx="0">
    <p:extLst>
      <p:ext uri="{19B8F6BF-5375-455C-9EA6-DF929625EA0E}">
        <p15:presenceInfo xmlns:p15="http://schemas.microsoft.com/office/powerpoint/2012/main" userId="S::m856c947@home.ku.edu::6d4b3244-8cea-4519-a9aa-963a18a83e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1BA"/>
    <a:srgbClr val="FFC8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5024" autoAdjust="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439A74-63A7-486F-845C-BF13ED71341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34B1823-A09B-43C1-9FF0-9AE741025DB4}">
      <dgm:prSet/>
      <dgm:spPr/>
      <dgm:t>
        <a:bodyPr/>
        <a:lstStyle/>
        <a:p>
          <a:r>
            <a:rPr lang="en-US"/>
            <a:t>Contact the KU Benefits Office 4-6 months in advance. </a:t>
          </a:r>
        </a:p>
      </dgm:t>
    </dgm:pt>
    <dgm:pt modelId="{331A3ADF-DDE0-49E6-88A8-785C83A11ACD}" type="parTrans" cxnId="{B2D63E33-3D90-46B1-942F-038B2BD23C39}">
      <dgm:prSet/>
      <dgm:spPr/>
      <dgm:t>
        <a:bodyPr/>
        <a:lstStyle/>
        <a:p>
          <a:endParaRPr lang="en-US"/>
        </a:p>
      </dgm:t>
    </dgm:pt>
    <dgm:pt modelId="{82207632-8673-49ED-ACF8-1B886D6104C0}" type="sibTrans" cxnId="{B2D63E33-3D90-46B1-942F-038B2BD23C39}">
      <dgm:prSet/>
      <dgm:spPr/>
      <dgm:t>
        <a:bodyPr/>
        <a:lstStyle/>
        <a:p>
          <a:endParaRPr lang="en-US"/>
        </a:p>
      </dgm:t>
    </dgm:pt>
    <dgm:pt modelId="{E5DD844D-17CC-4FB6-BAE1-4BDC9B033F15}">
      <dgm:prSet/>
      <dgm:spPr/>
      <dgm:t>
        <a:bodyPr/>
        <a:lstStyle/>
        <a:p>
          <a:r>
            <a:rPr lang="en-US"/>
            <a:t>Social Security (if applicable)</a:t>
          </a:r>
        </a:p>
      </dgm:t>
    </dgm:pt>
    <dgm:pt modelId="{C5615816-9D67-411C-9003-EB218B18F2EF}" type="parTrans" cxnId="{BB25DC55-2CCE-4EFC-B088-6499731F29A0}">
      <dgm:prSet/>
      <dgm:spPr/>
      <dgm:t>
        <a:bodyPr/>
        <a:lstStyle/>
        <a:p>
          <a:endParaRPr lang="en-US"/>
        </a:p>
      </dgm:t>
    </dgm:pt>
    <dgm:pt modelId="{7BADA381-AD8A-4208-8836-019D476539F5}" type="sibTrans" cxnId="{BB25DC55-2CCE-4EFC-B088-6499731F29A0}">
      <dgm:prSet/>
      <dgm:spPr/>
      <dgm:t>
        <a:bodyPr/>
        <a:lstStyle/>
        <a:p>
          <a:endParaRPr lang="en-US"/>
        </a:p>
      </dgm:t>
    </dgm:pt>
    <dgm:pt modelId="{EC7F8D56-31AE-46AE-A177-A5115F9B216C}">
      <dgm:prSet/>
      <dgm:spPr/>
      <dgm:t>
        <a:bodyPr/>
        <a:lstStyle/>
        <a:p>
          <a:r>
            <a:rPr lang="en-US"/>
            <a:t>Contact your retirement company(KPERS, 403b and/or 457 plan)</a:t>
          </a:r>
        </a:p>
      </dgm:t>
    </dgm:pt>
    <dgm:pt modelId="{90383E7B-4DCB-4F93-A7B6-8410B16F4E18}" type="parTrans" cxnId="{0D34412A-DD52-4F03-8298-8CA24F5F0228}">
      <dgm:prSet/>
      <dgm:spPr/>
      <dgm:t>
        <a:bodyPr/>
        <a:lstStyle/>
        <a:p>
          <a:endParaRPr lang="en-US"/>
        </a:p>
      </dgm:t>
    </dgm:pt>
    <dgm:pt modelId="{FD08F444-2614-4BF9-BA6D-B993C93858A9}" type="sibTrans" cxnId="{0D34412A-DD52-4F03-8298-8CA24F5F0228}">
      <dgm:prSet/>
      <dgm:spPr/>
      <dgm:t>
        <a:bodyPr/>
        <a:lstStyle/>
        <a:p>
          <a:endParaRPr lang="en-US"/>
        </a:p>
      </dgm:t>
    </dgm:pt>
    <dgm:pt modelId="{3C5AF7C2-80A3-4637-861E-E3C231DE33B0}" type="pres">
      <dgm:prSet presAssocID="{9B439A74-63A7-486F-845C-BF13ED713415}" presName="linear" presStyleCnt="0">
        <dgm:presLayoutVars>
          <dgm:animLvl val="lvl"/>
          <dgm:resizeHandles val="exact"/>
        </dgm:presLayoutVars>
      </dgm:prSet>
      <dgm:spPr/>
    </dgm:pt>
    <dgm:pt modelId="{72C38DF4-9780-4A3B-9B3E-560F1335860D}" type="pres">
      <dgm:prSet presAssocID="{634B1823-A09B-43C1-9FF0-9AE741025DB4}" presName="parentText" presStyleLbl="node1" presStyleIdx="0" presStyleCnt="3">
        <dgm:presLayoutVars>
          <dgm:chMax val="0"/>
          <dgm:bulletEnabled val="1"/>
        </dgm:presLayoutVars>
      </dgm:prSet>
      <dgm:spPr/>
    </dgm:pt>
    <dgm:pt modelId="{21F3EBED-4E4D-47CF-8A83-219D055F2193}" type="pres">
      <dgm:prSet presAssocID="{82207632-8673-49ED-ACF8-1B886D6104C0}" presName="spacer" presStyleCnt="0"/>
      <dgm:spPr/>
    </dgm:pt>
    <dgm:pt modelId="{9039EA0D-37A8-4FF9-8226-62ED8F73695A}" type="pres">
      <dgm:prSet presAssocID="{E5DD844D-17CC-4FB6-BAE1-4BDC9B033F15}" presName="parentText" presStyleLbl="node1" presStyleIdx="1" presStyleCnt="3">
        <dgm:presLayoutVars>
          <dgm:chMax val="0"/>
          <dgm:bulletEnabled val="1"/>
        </dgm:presLayoutVars>
      </dgm:prSet>
      <dgm:spPr/>
    </dgm:pt>
    <dgm:pt modelId="{A66325FE-29C1-4134-8F0C-2FCA08117DCB}" type="pres">
      <dgm:prSet presAssocID="{7BADA381-AD8A-4208-8836-019D476539F5}" presName="spacer" presStyleCnt="0"/>
      <dgm:spPr/>
    </dgm:pt>
    <dgm:pt modelId="{61783BE3-3654-4A10-85E3-96422598BC63}" type="pres">
      <dgm:prSet presAssocID="{EC7F8D56-31AE-46AE-A177-A5115F9B216C}" presName="parentText" presStyleLbl="node1" presStyleIdx="2" presStyleCnt="3">
        <dgm:presLayoutVars>
          <dgm:chMax val="0"/>
          <dgm:bulletEnabled val="1"/>
        </dgm:presLayoutVars>
      </dgm:prSet>
      <dgm:spPr/>
    </dgm:pt>
  </dgm:ptLst>
  <dgm:cxnLst>
    <dgm:cxn modelId="{0D34412A-DD52-4F03-8298-8CA24F5F0228}" srcId="{9B439A74-63A7-486F-845C-BF13ED713415}" destId="{EC7F8D56-31AE-46AE-A177-A5115F9B216C}" srcOrd="2" destOrd="0" parTransId="{90383E7B-4DCB-4F93-A7B6-8410B16F4E18}" sibTransId="{FD08F444-2614-4BF9-BA6D-B993C93858A9}"/>
    <dgm:cxn modelId="{B2D63E33-3D90-46B1-942F-038B2BD23C39}" srcId="{9B439A74-63A7-486F-845C-BF13ED713415}" destId="{634B1823-A09B-43C1-9FF0-9AE741025DB4}" srcOrd="0" destOrd="0" parTransId="{331A3ADF-DDE0-49E6-88A8-785C83A11ACD}" sibTransId="{82207632-8673-49ED-ACF8-1B886D6104C0}"/>
    <dgm:cxn modelId="{0C1C7C72-FA57-4108-8CF3-600301FE2A2F}" type="presOf" srcId="{634B1823-A09B-43C1-9FF0-9AE741025DB4}" destId="{72C38DF4-9780-4A3B-9B3E-560F1335860D}" srcOrd="0" destOrd="0" presId="urn:microsoft.com/office/officeart/2005/8/layout/vList2"/>
    <dgm:cxn modelId="{BB25DC55-2CCE-4EFC-B088-6499731F29A0}" srcId="{9B439A74-63A7-486F-845C-BF13ED713415}" destId="{E5DD844D-17CC-4FB6-BAE1-4BDC9B033F15}" srcOrd="1" destOrd="0" parTransId="{C5615816-9D67-411C-9003-EB218B18F2EF}" sibTransId="{7BADA381-AD8A-4208-8836-019D476539F5}"/>
    <dgm:cxn modelId="{48F0FCB4-1C29-4323-8AF0-033491609F5A}" type="presOf" srcId="{EC7F8D56-31AE-46AE-A177-A5115F9B216C}" destId="{61783BE3-3654-4A10-85E3-96422598BC63}" srcOrd="0" destOrd="0" presId="urn:microsoft.com/office/officeart/2005/8/layout/vList2"/>
    <dgm:cxn modelId="{6D2C5EEB-7BDD-4188-9EFD-70F1EF7381D0}" type="presOf" srcId="{9B439A74-63A7-486F-845C-BF13ED713415}" destId="{3C5AF7C2-80A3-4637-861E-E3C231DE33B0}" srcOrd="0" destOrd="0" presId="urn:microsoft.com/office/officeart/2005/8/layout/vList2"/>
    <dgm:cxn modelId="{E50256FC-9F99-4550-9458-6CE589969807}" type="presOf" srcId="{E5DD844D-17CC-4FB6-BAE1-4BDC9B033F15}" destId="{9039EA0D-37A8-4FF9-8226-62ED8F73695A}" srcOrd="0" destOrd="0" presId="urn:microsoft.com/office/officeart/2005/8/layout/vList2"/>
    <dgm:cxn modelId="{B88D9B8B-DBC3-429E-8870-5F19068110FC}" type="presParOf" srcId="{3C5AF7C2-80A3-4637-861E-E3C231DE33B0}" destId="{72C38DF4-9780-4A3B-9B3E-560F1335860D}" srcOrd="0" destOrd="0" presId="urn:microsoft.com/office/officeart/2005/8/layout/vList2"/>
    <dgm:cxn modelId="{037F053D-D281-46B5-A8E0-14E2AFF113FE}" type="presParOf" srcId="{3C5AF7C2-80A3-4637-861E-E3C231DE33B0}" destId="{21F3EBED-4E4D-47CF-8A83-219D055F2193}" srcOrd="1" destOrd="0" presId="urn:microsoft.com/office/officeart/2005/8/layout/vList2"/>
    <dgm:cxn modelId="{D8AB3505-C055-4CE2-87BD-39BDEBB540CF}" type="presParOf" srcId="{3C5AF7C2-80A3-4637-861E-E3C231DE33B0}" destId="{9039EA0D-37A8-4FF9-8226-62ED8F73695A}" srcOrd="2" destOrd="0" presId="urn:microsoft.com/office/officeart/2005/8/layout/vList2"/>
    <dgm:cxn modelId="{5CC1B786-126D-4D7B-BA88-04F916972A55}" type="presParOf" srcId="{3C5AF7C2-80A3-4637-861E-E3C231DE33B0}" destId="{A66325FE-29C1-4134-8F0C-2FCA08117DCB}" srcOrd="3" destOrd="0" presId="urn:microsoft.com/office/officeart/2005/8/layout/vList2"/>
    <dgm:cxn modelId="{807627C2-7BD7-40B6-A0A0-2D6C8294BC9A}" type="presParOf" srcId="{3C5AF7C2-80A3-4637-861E-E3C231DE33B0}" destId="{61783BE3-3654-4A10-85E3-96422598BC63}" srcOrd="4"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C38DF4-9780-4A3B-9B3E-560F1335860D}">
      <dsp:nvSpPr>
        <dsp:cNvPr id="0" name=""/>
        <dsp:cNvSpPr/>
      </dsp:nvSpPr>
      <dsp:spPr>
        <a:xfrm>
          <a:off x="0" y="380994"/>
          <a:ext cx="4977578" cy="9149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Contact the KU Benefits Office 4-6 months in advance. </a:t>
          </a:r>
        </a:p>
      </dsp:txBody>
      <dsp:txXfrm>
        <a:off x="44664" y="425658"/>
        <a:ext cx="4888250" cy="825612"/>
      </dsp:txXfrm>
    </dsp:sp>
    <dsp:sp modelId="{9039EA0D-37A8-4FF9-8226-62ED8F73695A}">
      <dsp:nvSpPr>
        <dsp:cNvPr id="0" name=""/>
        <dsp:cNvSpPr/>
      </dsp:nvSpPr>
      <dsp:spPr>
        <a:xfrm>
          <a:off x="0" y="1362174"/>
          <a:ext cx="4977578" cy="9149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Social Security (if applicable)</a:t>
          </a:r>
        </a:p>
      </dsp:txBody>
      <dsp:txXfrm>
        <a:off x="44664" y="1406838"/>
        <a:ext cx="4888250" cy="825612"/>
      </dsp:txXfrm>
    </dsp:sp>
    <dsp:sp modelId="{61783BE3-3654-4A10-85E3-96422598BC63}">
      <dsp:nvSpPr>
        <dsp:cNvPr id="0" name=""/>
        <dsp:cNvSpPr/>
      </dsp:nvSpPr>
      <dsp:spPr>
        <a:xfrm>
          <a:off x="0" y="2343354"/>
          <a:ext cx="4977578" cy="9149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Contact your retirement company(KPERS, 403b and/or 457 plan)</a:t>
          </a:r>
        </a:p>
      </dsp:txBody>
      <dsp:txXfrm>
        <a:off x="44664" y="2388018"/>
        <a:ext cx="4888250" cy="8256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E495C2-F07D-4417-9AFD-4713A5E26F28}" type="datetimeFigureOut">
              <a:rPr lang="en-US" smtClean="0"/>
              <a:t>3/20/2024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90B6C7-862D-4C33-8F59-F8CB65826376}" type="slidenum">
              <a:rPr lang="en-US" smtClean="0"/>
              <a:t>‹#›</a:t>
            </a:fld>
            <a:endParaRPr lang="en-US" dirty="0"/>
          </a:p>
        </p:txBody>
      </p:sp>
    </p:spTree>
    <p:extLst>
      <p:ext uri="{BB962C8B-B14F-4D97-AF65-F5344CB8AC3E}">
        <p14:creationId xmlns:p14="http://schemas.microsoft.com/office/powerpoint/2010/main" val="2162698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presentation.  I will stop for questions at intervals in the presentation.  Please save your questions for that time.  </a:t>
            </a:r>
          </a:p>
        </p:txBody>
      </p:sp>
      <p:sp>
        <p:nvSpPr>
          <p:cNvPr id="4" name="Slide Number Placeholder 3"/>
          <p:cNvSpPr>
            <a:spLocks noGrp="1"/>
          </p:cNvSpPr>
          <p:nvPr>
            <p:ph type="sldNum" sz="quarter" idx="5"/>
          </p:nvPr>
        </p:nvSpPr>
        <p:spPr/>
        <p:txBody>
          <a:bodyPr/>
          <a:lstStyle/>
          <a:p>
            <a:fld id="{B890B6C7-862D-4C33-8F59-F8CB65826376}" type="slidenum">
              <a:rPr lang="en-US" smtClean="0"/>
              <a:t>1</a:t>
            </a:fld>
            <a:endParaRPr lang="en-US" dirty="0"/>
          </a:p>
        </p:txBody>
      </p:sp>
    </p:spTree>
    <p:extLst>
      <p:ext uri="{BB962C8B-B14F-4D97-AF65-F5344CB8AC3E}">
        <p14:creationId xmlns:p14="http://schemas.microsoft.com/office/powerpoint/2010/main" val="3126516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link to TEFRA form to show the form and discuss.  </a:t>
            </a:r>
          </a:p>
        </p:txBody>
      </p:sp>
      <p:sp>
        <p:nvSpPr>
          <p:cNvPr id="4" name="Slide Number Placeholder 3"/>
          <p:cNvSpPr>
            <a:spLocks noGrp="1"/>
          </p:cNvSpPr>
          <p:nvPr>
            <p:ph type="sldNum" sz="quarter" idx="5"/>
          </p:nvPr>
        </p:nvSpPr>
        <p:spPr/>
        <p:txBody>
          <a:bodyPr/>
          <a:lstStyle/>
          <a:p>
            <a:fld id="{B890B6C7-862D-4C33-8F59-F8CB65826376}" type="slidenum">
              <a:rPr lang="en-US" smtClean="0"/>
              <a:t>10</a:t>
            </a:fld>
            <a:endParaRPr lang="en-US"/>
          </a:p>
        </p:txBody>
      </p:sp>
    </p:spTree>
    <p:extLst>
      <p:ext uri="{BB962C8B-B14F-4D97-AF65-F5344CB8AC3E}">
        <p14:creationId xmlns:p14="http://schemas.microsoft.com/office/powerpoint/2010/main" val="93762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if started with COBRA how the transition works, call SEHP two months before, have your Medicare card or temp letter.  </a:t>
            </a:r>
          </a:p>
        </p:txBody>
      </p:sp>
      <p:sp>
        <p:nvSpPr>
          <p:cNvPr id="4" name="Slide Number Placeholder 3"/>
          <p:cNvSpPr>
            <a:spLocks noGrp="1"/>
          </p:cNvSpPr>
          <p:nvPr>
            <p:ph type="sldNum" sz="quarter" idx="5"/>
          </p:nvPr>
        </p:nvSpPr>
        <p:spPr/>
        <p:txBody>
          <a:bodyPr/>
          <a:lstStyle/>
          <a:p>
            <a:fld id="{B890B6C7-862D-4C33-8F59-F8CB65826376}" type="slidenum">
              <a:rPr lang="en-US" smtClean="0"/>
              <a:t>11</a:t>
            </a:fld>
            <a:endParaRPr lang="en-US" dirty="0"/>
          </a:p>
        </p:txBody>
      </p:sp>
    </p:spTree>
    <p:extLst>
      <p:ext uri="{BB962C8B-B14F-4D97-AF65-F5344CB8AC3E}">
        <p14:creationId xmlns:p14="http://schemas.microsoft.com/office/powerpoint/2010/main" val="1923084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90B6C7-862D-4C33-8F59-F8CB65826376}" type="slidenum">
              <a:rPr lang="en-US" smtClean="0"/>
              <a:t>12</a:t>
            </a:fld>
            <a:endParaRPr lang="en-US" dirty="0"/>
          </a:p>
        </p:txBody>
      </p:sp>
    </p:spTree>
    <p:extLst>
      <p:ext uri="{BB962C8B-B14F-4D97-AF65-F5344CB8AC3E}">
        <p14:creationId xmlns:p14="http://schemas.microsoft.com/office/powerpoint/2010/main" val="1337311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Split enrollment  (Medi </a:t>
            </a:r>
            <a:r>
              <a:rPr lang="en-US" dirty="0" err="1"/>
              <a:t>indiv</a:t>
            </a:r>
            <a:r>
              <a:rPr lang="en-US" dirty="0"/>
              <a:t>) or 1 </a:t>
            </a:r>
            <a:r>
              <a:rPr lang="en-US" dirty="0" err="1"/>
              <a:t>medi</a:t>
            </a:r>
            <a:r>
              <a:rPr lang="en-US" dirty="0"/>
              <a:t> and 1 not explain that everyone is an individual when it comes to Medicare and Part C &amp; D plans.  So think of 2 premiums if there are two of you.  </a:t>
            </a:r>
          </a:p>
        </p:txBody>
      </p:sp>
      <p:sp>
        <p:nvSpPr>
          <p:cNvPr id="4" name="Slide Number Placeholder 3"/>
          <p:cNvSpPr>
            <a:spLocks noGrp="1"/>
          </p:cNvSpPr>
          <p:nvPr>
            <p:ph type="sldNum" sz="quarter" idx="5"/>
          </p:nvPr>
        </p:nvSpPr>
        <p:spPr/>
        <p:txBody>
          <a:bodyPr/>
          <a:lstStyle/>
          <a:p>
            <a:fld id="{B890B6C7-862D-4C33-8F59-F8CB65826376}" type="slidenum">
              <a:rPr lang="en-US" smtClean="0"/>
              <a:t>13</a:t>
            </a:fld>
            <a:endParaRPr lang="en-US"/>
          </a:p>
        </p:txBody>
      </p:sp>
    </p:spTree>
    <p:extLst>
      <p:ext uri="{BB962C8B-B14F-4D97-AF65-F5344CB8AC3E}">
        <p14:creationId xmlns:p14="http://schemas.microsoft.com/office/powerpoint/2010/main" val="2098101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9C58DF-AE91-419E-98B8-374D2B901538}" type="slidenum">
              <a:rPr lang="en-US" smtClean="0"/>
              <a:t>15</a:t>
            </a:fld>
            <a:endParaRPr lang="en-US"/>
          </a:p>
        </p:txBody>
      </p:sp>
    </p:spTree>
    <p:extLst>
      <p:ext uri="{BB962C8B-B14F-4D97-AF65-F5344CB8AC3E}">
        <p14:creationId xmlns:p14="http://schemas.microsoft.com/office/powerpoint/2010/main" val="185062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and have ask questions on Plan C availability.  Remember covers all costs on “</a:t>
            </a:r>
            <a:r>
              <a:rPr lang="en-US" dirty="0" err="1"/>
              <a:t>medicare</a:t>
            </a:r>
            <a:r>
              <a:rPr lang="en-US" dirty="0"/>
              <a:t> eligible expenses”  </a:t>
            </a:r>
          </a:p>
        </p:txBody>
      </p:sp>
      <p:sp>
        <p:nvSpPr>
          <p:cNvPr id="4" name="Slide Number Placeholder 3"/>
          <p:cNvSpPr>
            <a:spLocks noGrp="1"/>
          </p:cNvSpPr>
          <p:nvPr>
            <p:ph type="sldNum" sz="quarter" idx="10"/>
          </p:nvPr>
        </p:nvSpPr>
        <p:spPr/>
        <p:txBody>
          <a:bodyPr/>
          <a:lstStyle/>
          <a:p>
            <a:fld id="{B89C58DF-AE91-419E-98B8-374D2B901538}" type="slidenum">
              <a:rPr lang="en-US" smtClean="0"/>
              <a:t>16</a:t>
            </a:fld>
            <a:endParaRPr lang="en-US"/>
          </a:p>
        </p:txBody>
      </p:sp>
    </p:spTree>
    <p:extLst>
      <p:ext uri="{BB962C8B-B14F-4D97-AF65-F5344CB8AC3E}">
        <p14:creationId xmlns:p14="http://schemas.microsoft.com/office/powerpoint/2010/main" val="1276114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and note that they need to look at the plans each year.  </a:t>
            </a:r>
          </a:p>
        </p:txBody>
      </p:sp>
      <p:sp>
        <p:nvSpPr>
          <p:cNvPr id="4" name="Slide Number Placeholder 3"/>
          <p:cNvSpPr>
            <a:spLocks noGrp="1"/>
          </p:cNvSpPr>
          <p:nvPr>
            <p:ph type="sldNum" sz="quarter" idx="5"/>
          </p:nvPr>
        </p:nvSpPr>
        <p:spPr/>
        <p:txBody>
          <a:bodyPr/>
          <a:lstStyle/>
          <a:p>
            <a:fld id="{B890B6C7-862D-4C33-8F59-F8CB65826376}" type="slidenum">
              <a:rPr lang="en-US" smtClean="0"/>
              <a:t>17</a:t>
            </a:fld>
            <a:endParaRPr lang="en-US" dirty="0"/>
          </a:p>
        </p:txBody>
      </p:sp>
    </p:spTree>
    <p:extLst>
      <p:ext uri="{BB962C8B-B14F-4D97-AF65-F5344CB8AC3E}">
        <p14:creationId xmlns:p14="http://schemas.microsoft.com/office/powerpoint/2010/main" val="3004884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on book is sideways</a:t>
            </a:r>
          </a:p>
        </p:txBody>
      </p:sp>
      <p:sp>
        <p:nvSpPr>
          <p:cNvPr id="4" name="Slide Number Placeholder 3"/>
          <p:cNvSpPr>
            <a:spLocks noGrp="1"/>
          </p:cNvSpPr>
          <p:nvPr>
            <p:ph type="sldNum" sz="quarter" idx="5"/>
          </p:nvPr>
        </p:nvSpPr>
        <p:spPr/>
        <p:txBody>
          <a:bodyPr/>
          <a:lstStyle/>
          <a:p>
            <a:fld id="{B890B6C7-862D-4C33-8F59-F8CB65826376}" type="slidenum">
              <a:rPr lang="en-US" smtClean="0"/>
              <a:t>18</a:t>
            </a:fld>
            <a:endParaRPr lang="en-US" dirty="0"/>
          </a:p>
        </p:txBody>
      </p:sp>
    </p:spTree>
    <p:extLst>
      <p:ext uri="{BB962C8B-B14F-4D97-AF65-F5344CB8AC3E}">
        <p14:creationId xmlns:p14="http://schemas.microsoft.com/office/powerpoint/2010/main" val="4083405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and have ask questions on Plan C availability. </a:t>
            </a:r>
          </a:p>
        </p:txBody>
      </p:sp>
      <p:sp>
        <p:nvSpPr>
          <p:cNvPr id="4" name="Slide Number Placeholder 3"/>
          <p:cNvSpPr>
            <a:spLocks noGrp="1"/>
          </p:cNvSpPr>
          <p:nvPr>
            <p:ph type="sldNum" sz="quarter" idx="10"/>
          </p:nvPr>
        </p:nvSpPr>
        <p:spPr/>
        <p:txBody>
          <a:bodyPr/>
          <a:lstStyle/>
          <a:p>
            <a:fld id="{B89C58DF-AE91-419E-98B8-374D2B901538}" type="slidenum">
              <a:rPr lang="en-US" smtClean="0"/>
              <a:t>19</a:t>
            </a:fld>
            <a:endParaRPr lang="en-US"/>
          </a:p>
        </p:txBody>
      </p:sp>
    </p:spTree>
    <p:extLst>
      <p:ext uri="{BB962C8B-B14F-4D97-AF65-F5344CB8AC3E}">
        <p14:creationId xmlns:p14="http://schemas.microsoft.com/office/powerpoint/2010/main" val="54894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high level overview of what drugs are Tier 1 (preferred generic) and 2 </a:t>
            </a:r>
            <a:r>
              <a:rPr lang="en-US"/>
              <a:t>(generic)</a:t>
            </a:r>
          </a:p>
        </p:txBody>
      </p:sp>
      <p:sp>
        <p:nvSpPr>
          <p:cNvPr id="4" name="Slide Number Placeholder 3"/>
          <p:cNvSpPr>
            <a:spLocks noGrp="1"/>
          </p:cNvSpPr>
          <p:nvPr>
            <p:ph type="sldNum" sz="quarter" idx="5"/>
          </p:nvPr>
        </p:nvSpPr>
        <p:spPr/>
        <p:txBody>
          <a:bodyPr/>
          <a:lstStyle/>
          <a:p>
            <a:fld id="{B890B6C7-862D-4C33-8F59-F8CB65826376}" type="slidenum">
              <a:rPr lang="en-US" smtClean="0"/>
              <a:t>20</a:t>
            </a:fld>
            <a:endParaRPr lang="en-US" dirty="0"/>
          </a:p>
        </p:txBody>
      </p:sp>
    </p:spTree>
    <p:extLst>
      <p:ext uri="{BB962C8B-B14F-4D97-AF65-F5344CB8AC3E}">
        <p14:creationId xmlns:p14="http://schemas.microsoft.com/office/powerpoint/2010/main" val="3865309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your situation?  In this presentation we will look at coverage options for those retiring before Medicare </a:t>
            </a:r>
            <a:r>
              <a:rPr lang="en-US" dirty="0" err="1"/>
              <a:t>elig</a:t>
            </a:r>
            <a:r>
              <a:rPr lang="en-US" dirty="0"/>
              <a:t> age, those retiring at Medicare age, and those retiring after they were eligible for Medicare.   </a:t>
            </a:r>
          </a:p>
        </p:txBody>
      </p:sp>
      <p:sp>
        <p:nvSpPr>
          <p:cNvPr id="4" name="Slide Number Placeholder 3"/>
          <p:cNvSpPr>
            <a:spLocks noGrp="1"/>
          </p:cNvSpPr>
          <p:nvPr>
            <p:ph type="sldNum" sz="quarter" idx="5"/>
          </p:nvPr>
        </p:nvSpPr>
        <p:spPr/>
        <p:txBody>
          <a:bodyPr/>
          <a:lstStyle/>
          <a:p>
            <a:fld id="{B890B6C7-862D-4C33-8F59-F8CB65826376}" type="slidenum">
              <a:rPr lang="en-US" smtClean="0"/>
              <a:t>2</a:t>
            </a:fld>
            <a:endParaRPr lang="en-US"/>
          </a:p>
        </p:txBody>
      </p:sp>
    </p:spTree>
    <p:extLst>
      <p:ext uri="{BB962C8B-B14F-4D97-AF65-F5344CB8AC3E}">
        <p14:creationId xmlns:p14="http://schemas.microsoft.com/office/powerpoint/2010/main" val="1759367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that with BCBS supplemental plans can go to marketplace for D coverage.  </a:t>
            </a:r>
          </a:p>
        </p:txBody>
      </p:sp>
      <p:sp>
        <p:nvSpPr>
          <p:cNvPr id="4" name="Slide Number Placeholder 3"/>
          <p:cNvSpPr>
            <a:spLocks noGrp="1"/>
          </p:cNvSpPr>
          <p:nvPr>
            <p:ph type="sldNum" sz="quarter" idx="5"/>
          </p:nvPr>
        </p:nvSpPr>
        <p:spPr/>
        <p:txBody>
          <a:bodyPr/>
          <a:lstStyle/>
          <a:p>
            <a:fld id="{B890B6C7-862D-4C33-8F59-F8CB65826376}" type="slidenum">
              <a:rPr lang="en-US" smtClean="0"/>
              <a:t>21</a:t>
            </a:fld>
            <a:endParaRPr lang="en-US" dirty="0"/>
          </a:p>
        </p:txBody>
      </p:sp>
    </p:spTree>
    <p:extLst>
      <p:ext uri="{BB962C8B-B14F-4D97-AF65-F5344CB8AC3E}">
        <p14:creationId xmlns:p14="http://schemas.microsoft.com/office/powerpoint/2010/main" val="42089331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that we will help with KPERS application and with information to open special enrollment period with Medicare.  </a:t>
            </a:r>
          </a:p>
        </p:txBody>
      </p:sp>
      <p:sp>
        <p:nvSpPr>
          <p:cNvPr id="4" name="Slide Number Placeholder 3"/>
          <p:cNvSpPr>
            <a:spLocks noGrp="1"/>
          </p:cNvSpPr>
          <p:nvPr>
            <p:ph type="sldNum" sz="quarter" idx="10"/>
          </p:nvPr>
        </p:nvSpPr>
        <p:spPr/>
        <p:txBody>
          <a:bodyPr/>
          <a:lstStyle/>
          <a:p>
            <a:fld id="{B89C58DF-AE91-419E-98B8-374D2B901538}" type="slidenum">
              <a:rPr lang="en-US" smtClean="0"/>
              <a:t>22</a:t>
            </a:fld>
            <a:endParaRPr lang="en-US" dirty="0"/>
          </a:p>
        </p:txBody>
      </p:sp>
    </p:spTree>
    <p:extLst>
      <p:ext uri="{BB962C8B-B14F-4D97-AF65-F5344CB8AC3E}">
        <p14:creationId xmlns:p14="http://schemas.microsoft.com/office/powerpoint/2010/main" val="3333557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at this time. </a:t>
            </a:r>
          </a:p>
        </p:txBody>
      </p:sp>
      <p:sp>
        <p:nvSpPr>
          <p:cNvPr id="4" name="Slide Number Placeholder 3"/>
          <p:cNvSpPr>
            <a:spLocks noGrp="1"/>
          </p:cNvSpPr>
          <p:nvPr>
            <p:ph type="sldNum" sz="quarter" idx="5"/>
          </p:nvPr>
        </p:nvSpPr>
        <p:spPr/>
        <p:txBody>
          <a:bodyPr/>
          <a:lstStyle/>
          <a:p>
            <a:fld id="{B890B6C7-862D-4C33-8F59-F8CB65826376}" type="slidenum">
              <a:rPr lang="en-US" smtClean="0"/>
              <a:t>3</a:t>
            </a:fld>
            <a:endParaRPr lang="en-US"/>
          </a:p>
        </p:txBody>
      </p:sp>
    </p:spTree>
    <p:extLst>
      <p:ext uri="{BB962C8B-B14F-4D97-AF65-F5344CB8AC3E}">
        <p14:creationId xmlns:p14="http://schemas.microsoft.com/office/powerpoint/2010/main" val="3473974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 to the COBRA book in top of slide.  Slides are available on our website.  </a:t>
            </a:r>
          </a:p>
        </p:txBody>
      </p:sp>
      <p:sp>
        <p:nvSpPr>
          <p:cNvPr id="4" name="Slide Number Placeholder 3"/>
          <p:cNvSpPr>
            <a:spLocks noGrp="1"/>
          </p:cNvSpPr>
          <p:nvPr>
            <p:ph type="sldNum" sz="quarter" idx="5"/>
          </p:nvPr>
        </p:nvSpPr>
        <p:spPr/>
        <p:txBody>
          <a:bodyPr/>
          <a:lstStyle/>
          <a:p>
            <a:fld id="{B890B6C7-862D-4C33-8F59-F8CB65826376}" type="slidenum">
              <a:rPr lang="en-US" smtClean="0"/>
              <a:t>4</a:t>
            </a:fld>
            <a:endParaRPr lang="en-US"/>
          </a:p>
        </p:txBody>
      </p:sp>
    </p:spTree>
    <p:extLst>
      <p:ext uri="{BB962C8B-B14F-4D97-AF65-F5344CB8AC3E}">
        <p14:creationId xmlns:p14="http://schemas.microsoft.com/office/powerpoint/2010/main" val="3958758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a:t>The Direct Bill Program is part of the State Employee Health plan.  The Direct Bill Program is what we call the program that provides continuing coverage for retirees and those on disability or leave without pay.  Under the Direct Bill Program, retirees:</a:t>
            </a:r>
          </a:p>
          <a:p>
            <a:pPr>
              <a:buFontTx/>
              <a:buChar char="•"/>
            </a:pPr>
            <a:r>
              <a:rPr lang="en-US" dirty="0"/>
              <a:t>Continue with the same plans and coverage that you had as an active employee. You do have the options to change medical carriers, waive dental and change or waive vision coverage at retirement. </a:t>
            </a:r>
          </a:p>
          <a:p>
            <a:pPr>
              <a:buFontTx/>
              <a:buChar char="•"/>
            </a:pPr>
            <a:r>
              <a:rPr lang="en-US" dirty="0"/>
              <a:t> Enrollment in the program is accomplished by agency submitting a request indicating member is retiring and wants to continue with DB coverage when you retire.  Employee then goes out to the portal that is opened for them to make their elections.</a:t>
            </a:r>
          </a:p>
          <a:p>
            <a:pPr>
              <a:buFontTx/>
              <a:buChar char="•"/>
            </a:pPr>
            <a:r>
              <a:rPr lang="en-US" dirty="0"/>
              <a:t> You have the same qualifying events as when you were an active employee, however you can drop dependents at any time without a qualifying event.</a:t>
            </a:r>
          </a:p>
          <a:p>
            <a:endParaRPr lang="en-US" dirty="0"/>
          </a:p>
        </p:txBody>
      </p:sp>
      <p:sp>
        <p:nvSpPr>
          <p:cNvPr id="4" name="Slide Number Placeholder 3"/>
          <p:cNvSpPr>
            <a:spLocks noGrp="1"/>
          </p:cNvSpPr>
          <p:nvPr>
            <p:ph type="sldNum" sz="quarter" idx="10"/>
          </p:nvPr>
        </p:nvSpPr>
        <p:spPr/>
        <p:txBody>
          <a:bodyPr/>
          <a:lstStyle/>
          <a:p>
            <a:fld id="{B89C58DF-AE91-419E-98B8-374D2B901538}" type="slidenum">
              <a:rPr lang="en-US" smtClean="0"/>
              <a:t>5</a:t>
            </a:fld>
            <a:endParaRPr lang="en-US"/>
          </a:p>
        </p:txBody>
      </p:sp>
    </p:spTree>
    <p:extLst>
      <p:ext uri="{BB962C8B-B14F-4D97-AF65-F5344CB8AC3E}">
        <p14:creationId xmlns:p14="http://schemas.microsoft.com/office/powerpoint/2010/main" val="3917601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a:t>The Direct Bill Program is part of the State Employee Health plan.  The Direct Bill Program is what we call the program that provides continuing coverage for retirees and those on disability or leave without pay.  Under the Direct Bill Program, retirees:</a:t>
            </a:r>
          </a:p>
          <a:p>
            <a:pPr>
              <a:buFontTx/>
              <a:buChar char="•"/>
            </a:pPr>
            <a:r>
              <a:rPr lang="en-US" dirty="0"/>
              <a:t>Continue with the same plans and coverage that you had as an active employee. You do have the options to change medical carriers, waive dental and change or waive vision coverage at retirement. </a:t>
            </a:r>
          </a:p>
          <a:p>
            <a:pPr>
              <a:buFontTx/>
              <a:buChar char="•"/>
            </a:pPr>
            <a:r>
              <a:rPr lang="en-US" dirty="0"/>
              <a:t> Enrollment in the program is accomplished by agency submitting a request indicating member is retiring and wants to continue with DB coverage when you retire.  Employee then goes out to the portal that is opened for them to make their elections.</a:t>
            </a:r>
          </a:p>
          <a:p>
            <a:pPr>
              <a:buFontTx/>
              <a:buChar char="•"/>
            </a:pPr>
            <a:r>
              <a:rPr lang="en-US" dirty="0"/>
              <a:t> You have the same qualifying events as when you were an active employee, however you can drop dependents at any time without a qualifying event.</a:t>
            </a:r>
          </a:p>
          <a:p>
            <a:endParaRPr lang="en-US" dirty="0"/>
          </a:p>
        </p:txBody>
      </p:sp>
      <p:sp>
        <p:nvSpPr>
          <p:cNvPr id="4" name="Slide Number Placeholder 3"/>
          <p:cNvSpPr>
            <a:spLocks noGrp="1"/>
          </p:cNvSpPr>
          <p:nvPr>
            <p:ph type="sldNum" sz="quarter" idx="5"/>
          </p:nvPr>
        </p:nvSpPr>
        <p:spPr/>
        <p:txBody>
          <a:bodyPr/>
          <a:lstStyle/>
          <a:p>
            <a:fld id="{B890B6C7-862D-4C33-8F59-F8CB65826376}" type="slidenum">
              <a:rPr lang="en-US" smtClean="0"/>
              <a:t>6</a:t>
            </a:fld>
            <a:endParaRPr lang="en-US" dirty="0"/>
          </a:p>
        </p:txBody>
      </p:sp>
    </p:spTree>
    <p:extLst>
      <p:ext uri="{BB962C8B-B14F-4D97-AF65-F5344CB8AC3E}">
        <p14:creationId xmlns:p14="http://schemas.microsoft.com/office/powerpoint/2010/main" val="2785137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9C58DF-AE91-419E-98B8-374D2B901538}" type="slidenum">
              <a:rPr lang="en-US" smtClean="0"/>
              <a:t>7</a:t>
            </a:fld>
            <a:endParaRPr lang="en-US"/>
          </a:p>
        </p:txBody>
      </p:sp>
    </p:spTree>
    <p:extLst>
      <p:ext uri="{BB962C8B-B14F-4D97-AF65-F5344CB8AC3E}">
        <p14:creationId xmlns:p14="http://schemas.microsoft.com/office/powerpoint/2010/main" val="3922504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open direct bill book in browser to move through plans and costs.  Will also use to move through plans and costs for Medicare plans.  </a:t>
            </a:r>
          </a:p>
        </p:txBody>
      </p:sp>
      <p:sp>
        <p:nvSpPr>
          <p:cNvPr id="4" name="Slide Number Placeholder 3"/>
          <p:cNvSpPr>
            <a:spLocks noGrp="1"/>
          </p:cNvSpPr>
          <p:nvPr>
            <p:ph type="sldNum" sz="quarter" idx="5"/>
          </p:nvPr>
        </p:nvSpPr>
        <p:spPr/>
        <p:txBody>
          <a:bodyPr/>
          <a:lstStyle/>
          <a:p>
            <a:fld id="{B890B6C7-862D-4C33-8F59-F8CB65826376}" type="slidenum">
              <a:rPr lang="en-US" smtClean="0"/>
              <a:t>8</a:t>
            </a:fld>
            <a:endParaRPr lang="en-US"/>
          </a:p>
        </p:txBody>
      </p:sp>
    </p:spTree>
    <p:extLst>
      <p:ext uri="{BB962C8B-B14F-4D97-AF65-F5344CB8AC3E}">
        <p14:creationId xmlns:p14="http://schemas.microsoft.com/office/powerpoint/2010/main" val="1252252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531A7-D4D8-CAC9-CF2B-B3E10368DF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9D0226-D52F-8770-FCE4-FD52E7C364E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9DDA6C5-0099-5CED-FA17-9F3973C1EB2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69C5C82-CCBC-E62E-1960-F5F565604DA5}"/>
              </a:ext>
            </a:extLst>
          </p:cNvPr>
          <p:cNvSpPr>
            <a:spLocks noGrp="1"/>
          </p:cNvSpPr>
          <p:nvPr>
            <p:ph type="sldNum" sz="quarter" idx="10"/>
          </p:nvPr>
        </p:nvSpPr>
        <p:spPr/>
        <p:txBody>
          <a:bodyPr/>
          <a:lstStyle/>
          <a:p>
            <a:fld id="{B89C58DF-AE91-419E-98B8-374D2B901538}" type="slidenum">
              <a:rPr lang="en-US" smtClean="0"/>
              <a:t>9</a:t>
            </a:fld>
            <a:endParaRPr lang="en-US"/>
          </a:p>
        </p:txBody>
      </p:sp>
    </p:spTree>
    <p:extLst>
      <p:ext uri="{BB962C8B-B14F-4D97-AF65-F5344CB8AC3E}">
        <p14:creationId xmlns:p14="http://schemas.microsoft.com/office/powerpoint/2010/main" val="897353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7988-E4AE-4ECB-B698-6352D8C476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800BC1-8C0C-4F59-A468-C8EA65E914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2576B4-ADE1-4D87-8419-BC1ACA09FB46}"/>
              </a:ext>
            </a:extLst>
          </p:cNvPr>
          <p:cNvSpPr>
            <a:spLocks noGrp="1"/>
          </p:cNvSpPr>
          <p:nvPr>
            <p:ph type="dt" sz="half" idx="10"/>
          </p:nvPr>
        </p:nvSpPr>
        <p:spPr/>
        <p:txBody>
          <a:bodyPr/>
          <a:lstStyle/>
          <a:p>
            <a:fld id="{26ED4E62-BFAD-4297-81EB-4ED7CA738F50}" type="datetimeFigureOut">
              <a:rPr lang="en-US" smtClean="0"/>
              <a:t>3/20/2024</a:t>
            </a:fld>
            <a:endParaRPr lang="en-US" dirty="0"/>
          </a:p>
        </p:txBody>
      </p:sp>
      <p:sp>
        <p:nvSpPr>
          <p:cNvPr id="5" name="Footer Placeholder 4">
            <a:extLst>
              <a:ext uri="{FF2B5EF4-FFF2-40B4-BE49-F238E27FC236}">
                <a16:creationId xmlns:a16="http://schemas.microsoft.com/office/drawing/2014/main" id="{A49388F6-08D5-4ACC-8541-6BAEC073F6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A413FF-5BEE-4A8E-8975-BCFE67368280}"/>
              </a:ext>
            </a:extLst>
          </p:cNvPr>
          <p:cNvSpPr>
            <a:spLocks noGrp="1"/>
          </p:cNvSpPr>
          <p:nvPr>
            <p:ph type="sldNum" sz="quarter" idx="12"/>
          </p:nvPr>
        </p:nvSpPr>
        <p:spPr/>
        <p:txBody>
          <a:bodyPr/>
          <a:lstStyle/>
          <a:p>
            <a:fld id="{4DDB1EAB-D2CE-4CAD-B267-8FC13E0B2D9E}" type="slidenum">
              <a:rPr lang="en-US" smtClean="0"/>
              <a:t>‹#›</a:t>
            </a:fld>
            <a:endParaRPr lang="en-US" dirty="0"/>
          </a:p>
        </p:txBody>
      </p:sp>
    </p:spTree>
    <p:extLst>
      <p:ext uri="{BB962C8B-B14F-4D97-AF65-F5344CB8AC3E}">
        <p14:creationId xmlns:p14="http://schemas.microsoft.com/office/powerpoint/2010/main" val="3724369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8B6D4-84B2-4A2F-908B-274CAB0C10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C0F602-94AD-445D-88E1-6665E77277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8E639-ED3A-42BF-AB16-3F1CA24ABF42}"/>
              </a:ext>
            </a:extLst>
          </p:cNvPr>
          <p:cNvSpPr>
            <a:spLocks noGrp="1"/>
          </p:cNvSpPr>
          <p:nvPr>
            <p:ph type="dt" sz="half" idx="10"/>
          </p:nvPr>
        </p:nvSpPr>
        <p:spPr/>
        <p:txBody>
          <a:bodyPr/>
          <a:lstStyle/>
          <a:p>
            <a:fld id="{26ED4E62-BFAD-4297-81EB-4ED7CA738F50}" type="datetimeFigureOut">
              <a:rPr lang="en-US" smtClean="0"/>
              <a:t>3/20/2024</a:t>
            </a:fld>
            <a:endParaRPr lang="en-US" dirty="0"/>
          </a:p>
        </p:txBody>
      </p:sp>
      <p:sp>
        <p:nvSpPr>
          <p:cNvPr id="5" name="Footer Placeholder 4">
            <a:extLst>
              <a:ext uri="{FF2B5EF4-FFF2-40B4-BE49-F238E27FC236}">
                <a16:creationId xmlns:a16="http://schemas.microsoft.com/office/drawing/2014/main" id="{A0A3AE0F-0BD0-4277-BEEB-894BC146C9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7BADEF-1621-4B3E-936C-53BD7B00561E}"/>
              </a:ext>
            </a:extLst>
          </p:cNvPr>
          <p:cNvSpPr>
            <a:spLocks noGrp="1"/>
          </p:cNvSpPr>
          <p:nvPr>
            <p:ph type="sldNum" sz="quarter" idx="12"/>
          </p:nvPr>
        </p:nvSpPr>
        <p:spPr/>
        <p:txBody>
          <a:bodyPr/>
          <a:lstStyle/>
          <a:p>
            <a:fld id="{4DDB1EAB-D2CE-4CAD-B267-8FC13E0B2D9E}" type="slidenum">
              <a:rPr lang="en-US" smtClean="0"/>
              <a:t>‹#›</a:t>
            </a:fld>
            <a:endParaRPr lang="en-US" dirty="0"/>
          </a:p>
        </p:txBody>
      </p:sp>
    </p:spTree>
    <p:extLst>
      <p:ext uri="{BB962C8B-B14F-4D97-AF65-F5344CB8AC3E}">
        <p14:creationId xmlns:p14="http://schemas.microsoft.com/office/powerpoint/2010/main" val="2900368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4935B5-6692-4E9B-B9F7-8B0A700A59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D12EC4-4155-42B3-95F5-D4545EF289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7E3F2-3200-45FB-8E75-64A34CC6E86F}"/>
              </a:ext>
            </a:extLst>
          </p:cNvPr>
          <p:cNvSpPr>
            <a:spLocks noGrp="1"/>
          </p:cNvSpPr>
          <p:nvPr>
            <p:ph type="dt" sz="half" idx="10"/>
          </p:nvPr>
        </p:nvSpPr>
        <p:spPr/>
        <p:txBody>
          <a:bodyPr/>
          <a:lstStyle/>
          <a:p>
            <a:fld id="{26ED4E62-BFAD-4297-81EB-4ED7CA738F50}" type="datetimeFigureOut">
              <a:rPr lang="en-US" smtClean="0"/>
              <a:t>3/20/2024</a:t>
            </a:fld>
            <a:endParaRPr lang="en-US" dirty="0"/>
          </a:p>
        </p:txBody>
      </p:sp>
      <p:sp>
        <p:nvSpPr>
          <p:cNvPr id="5" name="Footer Placeholder 4">
            <a:extLst>
              <a:ext uri="{FF2B5EF4-FFF2-40B4-BE49-F238E27FC236}">
                <a16:creationId xmlns:a16="http://schemas.microsoft.com/office/drawing/2014/main" id="{D828AA98-381D-4257-ACEF-7DAC14BCD8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7A6488-244D-434E-8C01-895F3D962367}"/>
              </a:ext>
            </a:extLst>
          </p:cNvPr>
          <p:cNvSpPr>
            <a:spLocks noGrp="1"/>
          </p:cNvSpPr>
          <p:nvPr>
            <p:ph type="sldNum" sz="quarter" idx="12"/>
          </p:nvPr>
        </p:nvSpPr>
        <p:spPr/>
        <p:txBody>
          <a:bodyPr/>
          <a:lstStyle/>
          <a:p>
            <a:fld id="{4DDB1EAB-D2CE-4CAD-B267-8FC13E0B2D9E}" type="slidenum">
              <a:rPr lang="en-US" smtClean="0"/>
              <a:t>‹#›</a:t>
            </a:fld>
            <a:endParaRPr lang="en-US" dirty="0"/>
          </a:p>
        </p:txBody>
      </p:sp>
    </p:spTree>
    <p:extLst>
      <p:ext uri="{BB962C8B-B14F-4D97-AF65-F5344CB8AC3E}">
        <p14:creationId xmlns:p14="http://schemas.microsoft.com/office/powerpoint/2010/main" val="2574636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8D05DEB-44D7-4402-AF50-C76834D41ED9}" type="datetime1">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BF498B-8FD8-4F0A-9581-B33CF993ABA2}" type="slidenum">
              <a:rPr lang="en-US" smtClean="0"/>
              <a:t>‹#›</a:t>
            </a:fld>
            <a:endParaRPr lang="en-US" dirty="0"/>
          </a:p>
        </p:txBody>
      </p:sp>
    </p:spTree>
    <p:extLst>
      <p:ext uri="{BB962C8B-B14F-4D97-AF65-F5344CB8AC3E}">
        <p14:creationId xmlns:p14="http://schemas.microsoft.com/office/powerpoint/2010/main" val="271362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A8E1D-2029-45BE-B983-9AD885BA4C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F70330-CB24-4133-9434-E6652D6956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051C10-ADE9-4EAD-B381-4AD735BB083B}"/>
              </a:ext>
            </a:extLst>
          </p:cNvPr>
          <p:cNvSpPr>
            <a:spLocks noGrp="1"/>
          </p:cNvSpPr>
          <p:nvPr>
            <p:ph type="dt" sz="half" idx="10"/>
          </p:nvPr>
        </p:nvSpPr>
        <p:spPr/>
        <p:txBody>
          <a:bodyPr/>
          <a:lstStyle/>
          <a:p>
            <a:fld id="{26ED4E62-BFAD-4297-81EB-4ED7CA738F50}" type="datetimeFigureOut">
              <a:rPr lang="en-US" smtClean="0"/>
              <a:t>3/20/2024</a:t>
            </a:fld>
            <a:endParaRPr lang="en-US" dirty="0"/>
          </a:p>
        </p:txBody>
      </p:sp>
      <p:sp>
        <p:nvSpPr>
          <p:cNvPr id="5" name="Footer Placeholder 4">
            <a:extLst>
              <a:ext uri="{FF2B5EF4-FFF2-40B4-BE49-F238E27FC236}">
                <a16:creationId xmlns:a16="http://schemas.microsoft.com/office/drawing/2014/main" id="{CA8E607B-C19F-4295-B6B0-8D72AF0495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B71F8D-C18D-4427-86DA-82909465499E}"/>
              </a:ext>
            </a:extLst>
          </p:cNvPr>
          <p:cNvSpPr>
            <a:spLocks noGrp="1"/>
          </p:cNvSpPr>
          <p:nvPr>
            <p:ph type="sldNum" sz="quarter" idx="12"/>
          </p:nvPr>
        </p:nvSpPr>
        <p:spPr/>
        <p:txBody>
          <a:bodyPr/>
          <a:lstStyle/>
          <a:p>
            <a:fld id="{4DDB1EAB-D2CE-4CAD-B267-8FC13E0B2D9E}" type="slidenum">
              <a:rPr lang="en-US" smtClean="0"/>
              <a:t>‹#›</a:t>
            </a:fld>
            <a:endParaRPr lang="en-US" dirty="0"/>
          </a:p>
        </p:txBody>
      </p:sp>
    </p:spTree>
    <p:extLst>
      <p:ext uri="{BB962C8B-B14F-4D97-AF65-F5344CB8AC3E}">
        <p14:creationId xmlns:p14="http://schemas.microsoft.com/office/powerpoint/2010/main" val="1587610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594BD-F117-4B28-A5F7-50CED13CFA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2E4411-CA28-4C79-A5C4-7D910FF054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A596E8-D1CB-4F86-9C27-92A19E74825A}"/>
              </a:ext>
            </a:extLst>
          </p:cNvPr>
          <p:cNvSpPr>
            <a:spLocks noGrp="1"/>
          </p:cNvSpPr>
          <p:nvPr>
            <p:ph type="dt" sz="half" idx="10"/>
          </p:nvPr>
        </p:nvSpPr>
        <p:spPr/>
        <p:txBody>
          <a:bodyPr/>
          <a:lstStyle/>
          <a:p>
            <a:fld id="{26ED4E62-BFAD-4297-81EB-4ED7CA738F50}" type="datetimeFigureOut">
              <a:rPr lang="en-US" smtClean="0"/>
              <a:t>3/20/2024</a:t>
            </a:fld>
            <a:endParaRPr lang="en-US" dirty="0"/>
          </a:p>
        </p:txBody>
      </p:sp>
      <p:sp>
        <p:nvSpPr>
          <p:cNvPr id="5" name="Footer Placeholder 4">
            <a:extLst>
              <a:ext uri="{FF2B5EF4-FFF2-40B4-BE49-F238E27FC236}">
                <a16:creationId xmlns:a16="http://schemas.microsoft.com/office/drawing/2014/main" id="{4A850046-73B0-41ED-8D41-310B953591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98DB9A8-F184-4080-8B69-35FD44D623A9}"/>
              </a:ext>
            </a:extLst>
          </p:cNvPr>
          <p:cNvSpPr>
            <a:spLocks noGrp="1"/>
          </p:cNvSpPr>
          <p:nvPr>
            <p:ph type="sldNum" sz="quarter" idx="12"/>
          </p:nvPr>
        </p:nvSpPr>
        <p:spPr/>
        <p:txBody>
          <a:bodyPr/>
          <a:lstStyle/>
          <a:p>
            <a:fld id="{4DDB1EAB-D2CE-4CAD-B267-8FC13E0B2D9E}" type="slidenum">
              <a:rPr lang="en-US" smtClean="0"/>
              <a:t>‹#›</a:t>
            </a:fld>
            <a:endParaRPr lang="en-US" dirty="0"/>
          </a:p>
        </p:txBody>
      </p:sp>
    </p:spTree>
    <p:extLst>
      <p:ext uri="{BB962C8B-B14F-4D97-AF65-F5344CB8AC3E}">
        <p14:creationId xmlns:p14="http://schemas.microsoft.com/office/powerpoint/2010/main" val="1660314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19AEF-A462-4FDB-8C50-06BD410A61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D28726-CD00-434D-8CFE-D72BA56FF2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231F31-2649-4B5D-8D53-604528893A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4B6555-320D-46FF-A15C-6260EBE31F6B}"/>
              </a:ext>
            </a:extLst>
          </p:cNvPr>
          <p:cNvSpPr>
            <a:spLocks noGrp="1"/>
          </p:cNvSpPr>
          <p:nvPr>
            <p:ph type="dt" sz="half" idx="10"/>
          </p:nvPr>
        </p:nvSpPr>
        <p:spPr/>
        <p:txBody>
          <a:bodyPr/>
          <a:lstStyle/>
          <a:p>
            <a:fld id="{26ED4E62-BFAD-4297-81EB-4ED7CA738F50}" type="datetimeFigureOut">
              <a:rPr lang="en-US" smtClean="0"/>
              <a:t>3/20/2024</a:t>
            </a:fld>
            <a:endParaRPr lang="en-US" dirty="0"/>
          </a:p>
        </p:txBody>
      </p:sp>
      <p:sp>
        <p:nvSpPr>
          <p:cNvPr id="6" name="Footer Placeholder 5">
            <a:extLst>
              <a:ext uri="{FF2B5EF4-FFF2-40B4-BE49-F238E27FC236}">
                <a16:creationId xmlns:a16="http://schemas.microsoft.com/office/drawing/2014/main" id="{F0E25506-7E16-426C-ADCD-24FC3FCACD1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96976EC-C1F8-44F2-8C81-C1F725B1C3BD}"/>
              </a:ext>
            </a:extLst>
          </p:cNvPr>
          <p:cNvSpPr>
            <a:spLocks noGrp="1"/>
          </p:cNvSpPr>
          <p:nvPr>
            <p:ph type="sldNum" sz="quarter" idx="12"/>
          </p:nvPr>
        </p:nvSpPr>
        <p:spPr/>
        <p:txBody>
          <a:bodyPr/>
          <a:lstStyle/>
          <a:p>
            <a:fld id="{4DDB1EAB-D2CE-4CAD-B267-8FC13E0B2D9E}" type="slidenum">
              <a:rPr lang="en-US" smtClean="0"/>
              <a:t>‹#›</a:t>
            </a:fld>
            <a:endParaRPr lang="en-US" dirty="0"/>
          </a:p>
        </p:txBody>
      </p:sp>
    </p:spTree>
    <p:extLst>
      <p:ext uri="{BB962C8B-B14F-4D97-AF65-F5344CB8AC3E}">
        <p14:creationId xmlns:p14="http://schemas.microsoft.com/office/powerpoint/2010/main" val="1071224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C8D0C-6484-481A-88F0-D9FE783B5D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D1C70F-A5BF-421F-89DC-1C0CA9A0EA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E0D3E6-39BE-4820-B802-D36560F93E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E74C5D-8D64-46B9-AC2F-E4EC84D571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00D2ED-31ED-4F7D-BD5B-91EF6672C3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C2DC35-AC13-40D7-9785-AB7615FD047D}"/>
              </a:ext>
            </a:extLst>
          </p:cNvPr>
          <p:cNvSpPr>
            <a:spLocks noGrp="1"/>
          </p:cNvSpPr>
          <p:nvPr>
            <p:ph type="dt" sz="half" idx="10"/>
          </p:nvPr>
        </p:nvSpPr>
        <p:spPr/>
        <p:txBody>
          <a:bodyPr/>
          <a:lstStyle/>
          <a:p>
            <a:fld id="{26ED4E62-BFAD-4297-81EB-4ED7CA738F50}" type="datetimeFigureOut">
              <a:rPr lang="en-US" smtClean="0"/>
              <a:t>3/20/2024</a:t>
            </a:fld>
            <a:endParaRPr lang="en-US" dirty="0"/>
          </a:p>
        </p:txBody>
      </p:sp>
      <p:sp>
        <p:nvSpPr>
          <p:cNvPr id="8" name="Footer Placeholder 7">
            <a:extLst>
              <a:ext uri="{FF2B5EF4-FFF2-40B4-BE49-F238E27FC236}">
                <a16:creationId xmlns:a16="http://schemas.microsoft.com/office/drawing/2014/main" id="{99FCE7F1-49B8-407C-9E55-280B4296F18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AAC89ED-3CDB-4699-A40B-6F28E679E342}"/>
              </a:ext>
            </a:extLst>
          </p:cNvPr>
          <p:cNvSpPr>
            <a:spLocks noGrp="1"/>
          </p:cNvSpPr>
          <p:nvPr>
            <p:ph type="sldNum" sz="quarter" idx="12"/>
          </p:nvPr>
        </p:nvSpPr>
        <p:spPr/>
        <p:txBody>
          <a:bodyPr/>
          <a:lstStyle/>
          <a:p>
            <a:fld id="{4DDB1EAB-D2CE-4CAD-B267-8FC13E0B2D9E}" type="slidenum">
              <a:rPr lang="en-US" smtClean="0"/>
              <a:t>‹#›</a:t>
            </a:fld>
            <a:endParaRPr lang="en-US" dirty="0"/>
          </a:p>
        </p:txBody>
      </p:sp>
    </p:spTree>
    <p:extLst>
      <p:ext uri="{BB962C8B-B14F-4D97-AF65-F5344CB8AC3E}">
        <p14:creationId xmlns:p14="http://schemas.microsoft.com/office/powerpoint/2010/main" val="286657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681BB-3F05-4B89-A753-EB3E548509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85F657-8AA2-4407-8359-0A155E9C19C0}"/>
              </a:ext>
            </a:extLst>
          </p:cNvPr>
          <p:cNvSpPr>
            <a:spLocks noGrp="1"/>
          </p:cNvSpPr>
          <p:nvPr>
            <p:ph type="dt" sz="half" idx="10"/>
          </p:nvPr>
        </p:nvSpPr>
        <p:spPr/>
        <p:txBody>
          <a:bodyPr/>
          <a:lstStyle/>
          <a:p>
            <a:fld id="{26ED4E62-BFAD-4297-81EB-4ED7CA738F50}" type="datetimeFigureOut">
              <a:rPr lang="en-US" smtClean="0"/>
              <a:t>3/20/2024</a:t>
            </a:fld>
            <a:endParaRPr lang="en-US" dirty="0"/>
          </a:p>
        </p:txBody>
      </p:sp>
      <p:sp>
        <p:nvSpPr>
          <p:cNvPr id="4" name="Footer Placeholder 3">
            <a:extLst>
              <a:ext uri="{FF2B5EF4-FFF2-40B4-BE49-F238E27FC236}">
                <a16:creationId xmlns:a16="http://schemas.microsoft.com/office/drawing/2014/main" id="{11ABF632-0385-4E1E-8046-3875DC9CBC5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A43B3F5-44BB-4FFE-8903-6291EE77459A}"/>
              </a:ext>
            </a:extLst>
          </p:cNvPr>
          <p:cNvSpPr>
            <a:spLocks noGrp="1"/>
          </p:cNvSpPr>
          <p:nvPr>
            <p:ph type="sldNum" sz="quarter" idx="12"/>
          </p:nvPr>
        </p:nvSpPr>
        <p:spPr/>
        <p:txBody>
          <a:bodyPr/>
          <a:lstStyle/>
          <a:p>
            <a:fld id="{4DDB1EAB-D2CE-4CAD-B267-8FC13E0B2D9E}" type="slidenum">
              <a:rPr lang="en-US" smtClean="0"/>
              <a:t>‹#›</a:t>
            </a:fld>
            <a:endParaRPr lang="en-US" dirty="0"/>
          </a:p>
        </p:txBody>
      </p:sp>
    </p:spTree>
    <p:extLst>
      <p:ext uri="{BB962C8B-B14F-4D97-AF65-F5344CB8AC3E}">
        <p14:creationId xmlns:p14="http://schemas.microsoft.com/office/powerpoint/2010/main" val="199742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2C35A4-CB50-49E6-9F02-2B29390124BB}"/>
              </a:ext>
            </a:extLst>
          </p:cNvPr>
          <p:cNvSpPr>
            <a:spLocks noGrp="1"/>
          </p:cNvSpPr>
          <p:nvPr>
            <p:ph type="dt" sz="half" idx="10"/>
          </p:nvPr>
        </p:nvSpPr>
        <p:spPr/>
        <p:txBody>
          <a:bodyPr/>
          <a:lstStyle/>
          <a:p>
            <a:fld id="{26ED4E62-BFAD-4297-81EB-4ED7CA738F50}" type="datetimeFigureOut">
              <a:rPr lang="en-US" smtClean="0"/>
              <a:t>3/20/2024</a:t>
            </a:fld>
            <a:endParaRPr lang="en-US" dirty="0"/>
          </a:p>
        </p:txBody>
      </p:sp>
      <p:sp>
        <p:nvSpPr>
          <p:cNvPr id="3" name="Footer Placeholder 2">
            <a:extLst>
              <a:ext uri="{FF2B5EF4-FFF2-40B4-BE49-F238E27FC236}">
                <a16:creationId xmlns:a16="http://schemas.microsoft.com/office/drawing/2014/main" id="{D0BEA984-E361-4462-A357-AD4DA2B0131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D80D7BE-31BC-41CB-A023-775C3ECC81B7}"/>
              </a:ext>
            </a:extLst>
          </p:cNvPr>
          <p:cNvSpPr>
            <a:spLocks noGrp="1"/>
          </p:cNvSpPr>
          <p:nvPr>
            <p:ph type="sldNum" sz="quarter" idx="12"/>
          </p:nvPr>
        </p:nvSpPr>
        <p:spPr/>
        <p:txBody>
          <a:bodyPr/>
          <a:lstStyle/>
          <a:p>
            <a:fld id="{4DDB1EAB-D2CE-4CAD-B267-8FC13E0B2D9E}" type="slidenum">
              <a:rPr lang="en-US" smtClean="0"/>
              <a:t>‹#›</a:t>
            </a:fld>
            <a:endParaRPr lang="en-US" dirty="0"/>
          </a:p>
        </p:txBody>
      </p:sp>
    </p:spTree>
    <p:extLst>
      <p:ext uri="{BB962C8B-B14F-4D97-AF65-F5344CB8AC3E}">
        <p14:creationId xmlns:p14="http://schemas.microsoft.com/office/powerpoint/2010/main" val="202969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D8734-EBEB-4532-A0A1-E826A2B91E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995834-C0C2-4B38-A5F0-F344480841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DCD0B7-834C-4FED-B00B-7202637C99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C5CB33-20C5-4021-A672-E848731B3F35}"/>
              </a:ext>
            </a:extLst>
          </p:cNvPr>
          <p:cNvSpPr>
            <a:spLocks noGrp="1"/>
          </p:cNvSpPr>
          <p:nvPr>
            <p:ph type="dt" sz="half" idx="10"/>
          </p:nvPr>
        </p:nvSpPr>
        <p:spPr/>
        <p:txBody>
          <a:bodyPr/>
          <a:lstStyle/>
          <a:p>
            <a:fld id="{26ED4E62-BFAD-4297-81EB-4ED7CA738F50}" type="datetimeFigureOut">
              <a:rPr lang="en-US" smtClean="0"/>
              <a:t>3/20/2024</a:t>
            </a:fld>
            <a:endParaRPr lang="en-US" dirty="0"/>
          </a:p>
        </p:txBody>
      </p:sp>
      <p:sp>
        <p:nvSpPr>
          <p:cNvPr id="6" name="Footer Placeholder 5">
            <a:extLst>
              <a:ext uri="{FF2B5EF4-FFF2-40B4-BE49-F238E27FC236}">
                <a16:creationId xmlns:a16="http://schemas.microsoft.com/office/drawing/2014/main" id="{80B78F9D-ECB3-47C9-A21A-F32C31B3CE0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EBE8B09-AFC4-47D8-9353-4E245D71594D}"/>
              </a:ext>
            </a:extLst>
          </p:cNvPr>
          <p:cNvSpPr>
            <a:spLocks noGrp="1"/>
          </p:cNvSpPr>
          <p:nvPr>
            <p:ph type="sldNum" sz="quarter" idx="12"/>
          </p:nvPr>
        </p:nvSpPr>
        <p:spPr/>
        <p:txBody>
          <a:bodyPr/>
          <a:lstStyle/>
          <a:p>
            <a:fld id="{4DDB1EAB-D2CE-4CAD-B267-8FC13E0B2D9E}" type="slidenum">
              <a:rPr lang="en-US" smtClean="0"/>
              <a:t>‹#›</a:t>
            </a:fld>
            <a:endParaRPr lang="en-US" dirty="0"/>
          </a:p>
        </p:txBody>
      </p:sp>
    </p:spTree>
    <p:extLst>
      <p:ext uri="{BB962C8B-B14F-4D97-AF65-F5344CB8AC3E}">
        <p14:creationId xmlns:p14="http://schemas.microsoft.com/office/powerpoint/2010/main" val="2065371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9E74-67E9-4C01-B416-04596FF3D7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816C09-0E3B-4E52-BB5D-D839D4B826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916203F-A5FE-46DB-B95C-4DA28DC6ED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189BE8-828D-4BB0-BE7D-58CB283162C0}"/>
              </a:ext>
            </a:extLst>
          </p:cNvPr>
          <p:cNvSpPr>
            <a:spLocks noGrp="1"/>
          </p:cNvSpPr>
          <p:nvPr>
            <p:ph type="dt" sz="half" idx="10"/>
          </p:nvPr>
        </p:nvSpPr>
        <p:spPr/>
        <p:txBody>
          <a:bodyPr/>
          <a:lstStyle/>
          <a:p>
            <a:fld id="{26ED4E62-BFAD-4297-81EB-4ED7CA738F50}" type="datetimeFigureOut">
              <a:rPr lang="en-US" smtClean="0"/>
              <a:t>3/20/2024</a:t>
            </a:fld>
            <a:endParaRPr lang="en-US" dirty="0"/>
          </a:p>
        </p:txBody>
      </p:sp>
      <p:sp>
        <p:nvSpPr>
          <p:cNvPr id="6" name="Footer Placeholder 5">
            <a:extLst>
              <a:ext uri="{FF2B5EF4-FFF2-40B4-BE49-F238E27FC236}">
                <a16:creationId xmlns:a16="http://schemas.microsoft.com/office/drawing/2014/main" id="{14707BB0-EE70-4C65-BE23-A26FBE08B4C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54858B3-5326-4285-8A6B-869A49C3DCA4}"/>
              </a:ext>
            </a:extLst>
          </p:cNvPr>
          <p:cNvSpPr>
            <a:spLocks noGrp="1"/>
          </p:cNvSpPr>
          <p:nvPr>
            <p:ph type="sldNum" sz="quarter" idx="12"/>
          </p:nvPr>
        </p:nvSpPr>
        <p:spPr/>
        <p:txBody>
          <a:bodyPr/>
          <a:lstStyle/>
          <a:p>
            <a:fld id="{4DDB1EAB-D2CE-4CAD-B267-8FC13E0B2D9E}" type="slidenum">
              <a:rPr lang="en-US" smtClean="0"/>
              <a:t>‹#›</a:t>
            </a:fld>
            <a:endParaRPr lang="en-US" dirty="0"/>
          </a:p>
        </p:txBody>
      </p:sp>
    </p:spTree>
    <p:extLst>
      <p:ext uri="{BB962C8B-B14F-4D97-AF65-F5344CB8AC3E}">
        <p14:creationId xmlns:p14="http://schemas.microsoft.com/office/powerpoint/2010/main" val="63877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69FCAD-2C68-4317-9467-036639BDB5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C4300B-D616-4E41-96E5-C0DC1949F8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0E69FD-64FC-409E-9EB8-A83CE25A74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D4E62-BFAD-4297-81EB-4ED7CA738F50}" type="datetimeFigureOut">
              <a:rPr lang="en-US" smtClean="0"/>
              <a:t>3/20/2024</a:t>
            </a:fld>
            <a:endParaRPr lang="en-US" dirty="0"/>
          </a:p>
        </p:txBody>
      </p:sp>
      <p:sp>
        <p:nvSpPr>
          <p:cNvPr id="5" name="Footer Placeholder 4">
            <a:extLst>
              <a:ext uri="{FF2B5EF4-FFF2-40B4-BE49-F238E27FC236}">
                <a16:creationId xmlns:a16="http://schemas.microsoft.com/office/drawing/2014/main" id="{89CC45EA-D20D-4FE7-90FB-E14C1B242D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6F99231-C14A-43BA-9F1A-997CCC9D9A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B1EAB-D2CE-4CAD-B267-8FC13E0B2D9E}" type="slidenum">
              <a:rPr lang="en-US" smtClean="0"/>
              <a:t>‹#›</a:t>
            </a:fld>
            <a:endParaRPr lang="en-US" dirty="0"/>
          </a:p>
        </p:txBody>
      </p:sp>
    </p:spTree>
    <p:extLst>
      <p:ext uri="{BB962C8B-B14F-4D97-AF65-F5344CB8AC3E}">
        <p14:creationId xmlns:p14="http://schemas.microsoft.com/office/powerpoint/2010/main" val="1452588961"/>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67679-FEA9-4B9E-A956-603AE0093C60}" type="datetime1">
              <a:rPr lang="en-US" smtClean="0"/>
              <a:t>3/20/2024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F498B-8FD8-4F0A-9581-B33CF993ABA2}" type="slidenum">
              <a:rPr lang="en-US" smtClean="0"/>
              <a:t>‹#›</a:t>
            </a:fld>
            <a:endParaRPr lang="en-US" dirty="0"/>
          </a:p>
        </p:txBody>
      </p:sp>
    </p:spTree>
    <p:extLst>
      <p:ext uri="{BB962C8B-B14F-4D97-AF65-F5344CB8AC3E}">
        <p14:creationId xmlns:p14="http://schemas.microsoft.com/office/powerpoint/2010/main" val="846694573"/>
      </p:ext>
    </p:extLst>
  </p:cSld>
  <p:clrMap bg1="lt1" tx1="dk1" bg2="lt2" tx2="dk2" accent1="accent1" accent2="accent2" accent3="accent3" accent4="accent4" accent5="accent5" accent6="accent6" hlink="hlink" folHlink="folHlink"/>
  <p:sldLayoutIdLst>
    <p:sldLayoutId id="2147483649"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sehp.healthbenefitsprogram.ks.gov/retiree"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ttps://sehp.healthbenefitsprogram.ks.gov/retiree/medicare-retiree1/medicare-part-d"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kdads.ks.gov/commissions/commission-on-aging/medicare-programs/shick" TargetMode="External"/><Relationship Id="rId5" Type="http://schemas.openxmlformats.org/officeDocument/2006/relationships/hyperlink" Target="https://www.medicare.gov/Pubs/pdf/10050-medicare-and-you.pdf" TargetMode="External"/><Relationship Id="rId4" Type="http://schemas.openxmlformats.org/officeDocument/2006/relationships/hyperlink" Target="https://nam10.safelinks.protection.outlook.com/?url=https%3A%2F%2Fyoursrc.org%2Fhome%2Fresources-for-seniors%2Fmedicare-health-insurance%2F&amp;data=05%7C01%7Cmcole%40ku.edu%7Cb2ab1439a12540cab5df08db309a90fb%7C3c176536afe643f5b96636feabbe3c1a%7C0%7C0%7C638157212632185933%7CUnknown%7CTWFpbGZsb3d8eyJWIjoiMC4wLjAwMDAiLCJQIjoiV2luMzIiLCJBTiI6Ik1haWwiLCJXVCI6Mn0%3D%7C3000%7C%7C%7C&amp;sdata=KQlynLKYx2hb7%2FBGH8ZvLSbHaHnbysgM2azjxARuh0k%3D&amp;reserved=0" TargetMode="External"/></Relationships>
</file>

<file path=ppt/slides/_rels/slide2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6.png"/><Relationship Id="rId7" Type="http://schemas.openxmlformats.org/officeDocument/2006/relationships/diagramLayout" Target="../diagrams/layout1.xml"/><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diagramData" Target="../diagrams/data1.xml"/><Relationship Id="rId5" Type="http://schemas.openxmlformats.org/officeDocument/2006/relationships/image" Target="../media/image7.png"/><Relationship Id="rId10" Type="http://schemas.microsoft.com/office/2007/relationships/diagramDrawing" Target="../diagrams/drawing1.xml"/><Relationship Id="rId4" Type="http://schemas.openxmlformats.org/officeDocument/2006/relationships/hyperlink" Target="mailto:benefits@ku.edu" TargetMode="External"/><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sehp.healthbenefitsprogram.ks.gov/media/cms/PY_2024_COBRA_Guide_10_738980d0fc26b.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s://sehp.healthbenefitsprogram.ks.gov/cobra" TargetMode="External"/><Relationship Id="rId4" Type="http://schemas.openxmlformats.org/officeDocument/2006/relationships/hyperlink" Target="https://sehp.healthbenefitsprogram.ks.gov/retire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863C5F69-3008-4EE1-B231-FFBDF18D9EB5}"/>
              </a:ext>
            </a:extLst>
          </p:cNvPr>
          <p:cNvSpPr>
            <a:spLocks noGrp="1"/>
          </p:cNvSpPr>
          <p:nvPr>
            <p:ph type="subTitle" idx="1"/>
          </p:nvPr>
        </p:nvSpPr>
        <p:spPr>
          <a:xfrm>
            <a:off x="6507126" y="130629"/>
            <a:ext cx="5344403" cy="5993724"/>
          </a:xfrm>
        </p:spPr>
        <p:txBody>
          <a:bodyPr anchor="b">
            <a:noAutofit/>
          </a:bodyPr>
          <a:lstStyle/>
          <a:p>
            <a:endParaRPr lang="en-US" sz="4800" b="1">
              <a:solidFill>
                <a:srgbClr val="000000"/>
              </a:solidFill>
              <a:latin typeface="+mj-lt"/>
            </a:endParaRPr>
          </a:p>
          <a:p>
            <a:endParaRPr lang="en-US" sz="4800" b="1">
              <a:solidFill>
                <a:srgbClr val="000000"/>
              </a:solidFill>
              <a:latin typeface="+mj-lt"/>
            </a:endParaRPr>
          </a:p>
          <a:p>
            <a:endParaRPr lang="en-US" sz="4800" b="1">
              <a:solidFill>
                <a:srgbClr val="000000"/>
              </a:solidFill>
              <a:latin typeface="+mj-lt"/>
            </a:endParaRPr>
          </a:p>
          <a:p>
            <a:r>
              <a:rPr lang="en-US" sz="4800" b="1">
                <a:solidFill>
                  <a:srgbClr val="000000"/>
                </a:solidFill>
                <a:latin typeface="+mj-lt"/>
              </a:rPr>
              <a:t>Pre-Retirement &amp; Financial Planning Seminar 2024</a:t>
            </a:r>
          </a:p>
          <a:p>
            <a:pPr algn="l"/>
            <a:endParaRPr lang="en-US" sz="4800" b="1">
              <a:solidFill>
                <a:srgbClr val="000000"/>
              </a:solidFill>
              <a:latin typeface="+mj-lt"/>
            </a:endParaRPr>
          </a:p>
          <a:p>
            <a:r>
              <a:rPr lang="en-US" sz="4800" b="1">
                <a:solidFill>
                  <a:srgbClr val="000000"/>
                </a:solidFill>
                <a:latin typeface="+mj-lt"/>
              </a:rPr>
              <a:t>Retirement and Health Insurance</a:t>
            </a:r>
          </a:p>
          <a:p>
            <a:r>
              <a:rPr lang="en-US" b="1">
                <a:solidFill>
                  <a:srgbClr val="000000"/>
                </a:solidFill>
                <a:latin typeface="+mj-lt"/>
              </a:rPr>
              <a:t>What do I need to know?</a:t>
            </a:r>
          </a:p>
          <a:p>
            <a:r>
              <a:rPr lang="en-US" b="1">
                <a:solidFill>
                  <a:srgbClr val="000000"/>
                </a:solidFill>
                <a:latin typeface="+mj-lt"/>
              </a:rPr>
              <a:t>What do I need to do?</a:t>
            </a:r>
            <a:endParaRPr lang="en-US" b="1" dirty="0">
              <a:solidFill>
                <a:srgbClr val="000000"/>
              </a:solidFill>
              <a:latin typeface="+mj-lt"/>
            </a:endParaRPr>
          </a:p>
        </p:txBody>
      </p:sp>
      <p:sp>
        <p:nvSpPr>
          <p:cNvPr id="18"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descr="Text&#10;&#10;Description automatically generated">
            <a:extLst>
              <a:ext uri="{FF2B5EF4-FFF2-40B4-BE49-F238E27FC236}">
                <a16:creationId xmlns:a16="http://schemas.microsoft.com/office/drawing/2014/main" id="{B56A75E5-1170-0C42-75E8-81642A649A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166" y="3127491"/>
            <a:ext cx="5188546" cy="1431257"/>
          </a:xfrm>
          <a:prstGeom prst="rect">
            <a:avLst/>
          </a:prstGeom>
        </p:spPr>
      </p:pic>
    </p:spTree>
    <p:extLst>
      <p:ext uri="{BB962C8B-B14F-4D97-AF65-F5344CB8AC3E}">
        <p14:creationId xmlns:p14="http://schemas.microsoft.com/office/powerpoint/2010/main" val="2656662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p:cNvSpPr txBox="1">
            <a:spLocks/>
          </p:cNvSpPr>
          <p:nvPr/>
        </p:nvSpPr>
        <p:spPr>
          <a:xfrm>
            <a:off x="804672" y="802955"/>
            <a:ext cx="5145024" cy="14540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marL="0" marR="0" lvl="0" indent="0" algn="l" fontAlgn="auto">
              <a:lnSpc>
                <a:spcPct val="90000"/>
              </a:lnSpc>
              <a:spcAft>
                <a:spcPts val="600"/>
              </a:spcAft>
              <a:buClrTx/>
              <a:buSzTx/>
              <a:tabLst/>
              <a:defRPr/>
            </a:pPr>
            <a:r>
              <a:rPr kumimoji="0" lang="en-US" sz="4000" b="1" i="0" u="none" strike="noStrike" cap="none" spc="0" normalizeH="0" baseline="0" noProof="0">
                <a:ln>
                  <a:noFill/>
                </a:ln>
                <a:solidFill>
                  <a:srgbClr val="000000"/>
                </a:solidFill>
                <a:effectLst/>
                <a:uLnTx/>
                <a:uFillTx/>
              </a:rPr>
              <a:t>When You Become Medicare Eligible</a:t>
            </a:r>
          </a:p>
        </p:txBody>
      </p:sp>
      <p:sp>
        <p:nvSpPr>
          <p:cNvPr id="21"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Content Placeholder 2"/>
          <p:cNvSpPr txBox="1">
            <a:spLocks/>
          </p:cNvSpPr>
          <p:nvPr/>
        </p:nvSpPr>
        <p:spPr>
          <a:xfrm>
            <a:off x="804672" y="2580687"/>
            <a:ext cx="5145024" cy="363928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00006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000066"/>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000066"/>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228600" fontAlgn="auto">
              <a:lnSpc>
                <a:spcPct val="90000"/>
              </a:lnSpc>
              <a:spcBef>
                <a:spcPct val="20000"/>
              </a:spcBef>
              <a:spcAft>
                <a:spcPts val="0"/>
              </a:spcAft>
              <a:buClrTx/>
              <a:buSzTx/>
              <a:tabLst/>
              <a:defRPr/>
            </a:pPr>
            <a:r>
              <a:rPr kumimoji="0" lang="en-US" sz="2000" b="0" i="0" u="none" strike="noStrike" cap="none" spc="0" normalizeH="0" baseline="0" noProof="0" dirty="0">
                <a:ln>
                  <a:noFill/>
                </a:ln>
                <a:solidFill>
                  <a:srgbClr val="000000"/>
                </a:solidFill>
                <a:effectLst/>
                <a:uLnTx/>
                <a:uFillTx/>
              </a:rPr>
              <a:t>While still working:</a:t>
            </a:r>
          </a:p>
          <a:p>
            <a:pPr marL="342900" marR="0" lvl="0" indent="-228600" fontAlgn="auto">
              <a:lnSpc>
                <a:spcPct val="90000"/>
              </a:lnSpc>
              <a:spcBef>
                <a:spcPct val="20000"/>
              </a:spcBef>
              <a:spcAft>
                <a:spcPts val="0"/>
              </a:spcAft>
              <a:buClrTx/>
              <a:buSzTx/>
              <a:tabLst/>
              <a:defRPr/>
            </a:pPr>
            <a:r>
              <a:rPr kumimoji="0" lang="en-US" sz="2000" b="0" i="0" u="none" strike="noStrike" cap="none" spc="0" normalizeH="0" baseline="0" noProof="0" dirty="0">
                <a:ln>
                  <a:noFill/>
                </a:ln>
                <a:solidFill>
                  <a:srgbClr val="000000"/>
                </a:solidFill>
                <a:effectLst/>
                <a:uLnTx/>
                <a:uFillTx/>
              </a:rPr>
              <a:t>You will need to complete a TEFRA form and upload it to the MAP system.  </a:t>
            </a:r>
          </a:p>
          <a:p>
            <a:pPr marL="342900" marR="0" lvl="0" indent="-228600" fontAlgn="auto">
              <a:lnSpc>
                <a:spcPct val="90000"/>
              </a:lnSpc>
              <a:spcBef>
                <a:spcPct val="20000"/>
              </a:spcBef>
              <a:spcAft>
                <a:spcPts val="0"/>
              </a:spcAft>
              <a:buClrTx/>
              <a:buSzTx/>
              <a:tabLst/>
              <a:defRPr/>
            </a:pPr>
            <a:r>
              <a:rPr kumimoji="0" lang="en-US" sz="2000" b="0" i="0" u="none" strike="noStrike" cap="none" spc="0" normalizeH="0" baseline="0" noProof="0" dirty="0">
                <a:ln>
                  <a:noFill/>
                </a:ln>
                <a:solidFill>
                  <a:srgbClr val="000000"/>
                </a:solidFill>
                <a:effectLst/>
                <a:uLnTx/>
                <a:uFillTx/>
              </a:rPr>
              <a:t>You do not need to enroll in either parts of Medicare.</a:t>
            </a:r>
          </a:p>
          <a:p>
            <a:pPr marL="342900" marR="0" lvl="0" indent="-228600" fontAlgn="auto">
              <a:lnSpc>
                <a:spcPct val="90000"/>
              </a:lnSpc>
              <a:spcBef>
                <a:spcPct val="20000"/>
              </a:spcBef>
              <a:spcAft>
                <a:spcPts val="0"/>
              </a:spcAft>
              <a:buClrTx/>
              <a:buSzTx/>
              <a:tabLst/>
              <a:defRPr/>
            </a:pPr>
            <a:r>
              <a:rPr kumimoji="0" lang="en-US" sz="2000" b="0" i="0" u="none" strike="noStrike" cap="none" spc="0" normalizeH="0" baseline="0" noProof="0" dirty="0">
                <a:ln>
                  <a:noFill/>
                </a:ln>
                <a:solidFill>
                  <a:srgbClr val="000000"/>
                </a:solidFill>
                <a:effectLst/>
                <a:uLnTx/>
                <a:uFillTx/>
              </a:rPr>
              <a:t>You can keep your HSA account, if enrolled in a high deductible health plan only if you waive both parts of Medicare.</a:t>
            </a:r>
          </a:p>
          <a:p>
            <a:pPr marL="342900" marR="0" lvl="0" indent="-228600" fontAlgn="auto">
              <a:lnSpc>
                <a:spcPct val="90000"/>
              </a:lnSpc>
              <a:spcBef>
                <a:spcPct val="20000"/>
              </a:spcBef>
              <a:spcAft>
                <a:spcPts val="0"/>
              </a:spcAft>
              <a:buClrTx/>
              <a:buSzTx/>
              <a:tabLst/>
              <a:defRPr/>
            </a:pPr>
            <a:r>
              <a:rPr kumimoji="0" lang="en-US" sz="2000" b="0" i="0" u="none" strike="noStrike" cap="none" spc="0" normalizeH="0" baseline="0" noProof="0" dirty="0">
                <a:ln>
                  <a:noFill/>
                </a:ln>
                <a:solidFill>
                  <a:srgbClr val="000000"/>
                </a:solidFill>
                <a:effectLst/>
                <a:uLnTx/>
                <a:uFillTx/>
              </a:rPr>
              <a:t>You will need to change to an HRA account at least 6 months prior to retirement if over age 65 at retirement.</a:t>
            </a:r>
          </a:p>
          <a:p>
            <a:pPr marL="342900" marR="0" lvl="0" indent="-228600" fontAlgn="auto">
              <a:lnSpc>
                <a:spcPct val="90000"/>
              </a:lnSpc>
              <a:spcBef>
                <a:spcPct val="20000"/>
              </a:spcBef>
              <a:spcAft>
                <a:spcPts val="0"/>
              </a:spcAft>
              <a:buClrTx/>
              <a:buSzTx/>
              <a:tabLst/>
              <a:defRPr/>
            </a:pPr>
            <a:endParaRPr kumimoji="0" lang="en-US" sz="2000" b="0" i="0" u="none" strike="noStrike" cap="none" spc="0" normalizeH="0" baseline="0" noProof="0" dirty="0">
              <a:ln>
                <a:noFill/>
              </a:ln>
              <a:solidFill>
                <a:srgbClr val="000000"/>
              </a:solidFill>
              <a:effectLst/>
              <a:uLnTx/>
              <a:uFillTx/>
            </a:endParaRPr>
          </a:p>
        </p:txBody>
      </p:sp>
      <p:sp>
        <p:nvSpPr>
          <p:cNvPr id="8" name="Footer Placeholder 7"/>
          <p:cNvSpPr>
            <a:spLocks noGrp="1"/>
          </p:cNvSpPr>
          <p:nvPr>
            <p:ph type="ftr" sz="quarter" idx="11"/>
          </p:nvPr>
        </p:nvSpPr>
        <p:spPr>
          <a:xfrm>
            <a:off x="805661" y="6223702"/>
            <a:ext cx="3749040" cy="314067"/>
          </a:xfrm>
        </p:spPr>
        <p:txBody>
          <a:bodyPr vert="horz" lIns="91440" tIns="45720" rIns="91440" bIns="45720" rtlCol="0" anchor="ctr">
            <a:normAutofit/>
          </a:bodyPr>
          <a:lstStyle/>
          <a:p>
            <a:pPr algn="l">
              <a:spcAft>
                <a:spcPts val="600"/>
              </a:spcAft>
            </a:pPr>
            <a:fld id="{482FB370-DC39-4958-A655-11F817B97FB1}" type="slidenum">
              <a:rPr lang="en-US" sz="1100" kern="1200">
                <a:solidFill>
                  <a:srgbClr val="898989"/>
                </a:solidFill>
                <a:latin typeface="+mn-lt"/>
                <a:ea typeface="+mn-ea"/>
                <a:cs typeface="+mn-cs"/>
              </a:rPr>
              <a:pPr algn="l">
                <a:spcAft>
                  <a:spcPts val="600"/>
                </a:spcAft>
              </a:pPr>
              <a:t>10</a:t>
            </a:fld>
            <a:endParaRPr lang="en-US" sz="1100" kern="1200">
              <a:solidFill>
                <a:srgbClr val="898989"/>
              </a:solidFill>
              <a:latin typeface="+mn-lt"/>
              <a:ea typeface="+mn-ea"/>
              <a:cs typeface="+mn-cs"/>
            </a:endParaRPr>
          </a:p>
        </p:txBody>
      </p:sp>
      <p:sp>
        <p:nvSpPr>
          <p:cNvPr id="23"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92005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p:cNvSpPr txBox="1">
            <a:spLocks/>
          </p:cNvSpPr>
          <p:nvPr/>
        </p:nvSpPr>
        <p:spPr>
          <a:xfrm>
            <a:off x="804672" y="802955"/>
            <a:ext cx="5145024" cy="14540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marL="0" marR="0" lvl="0" indent="0" algn="l" fontAlgn="auto">
              <a:lnSpc>
                <a:spcPct val="90000"/>
              </a:lnSpc>
              <a:spcAft>
                <a:spcPts val="600"/>
              </a:spcAft>
              <a:buClrTx/>
              <a:buSzTx/>
              <a:tabLst/>
              <a:defRPr/>
            </a:pPr>
            <a:r>
              <a:rPr kumimoji="0" lang="en-US" sz="4000" b="1" i="0" u="none" strike="noStrike" cap="none" spc="0" normalizeH="0" baseline="0" noProof="0" dirty="0">
                <a:ln>
                  <a:noFill/>
                </a:ln>
                <a:solidFill>
                  <a:srgbClr val="000000"/>
                </a:solidFill>
                <a:effectLst/>
                <a:uLnTx/>
                <a:uFillTx/>
              </a:rPr>
              <a:t>When You Become Medicare Eligible</a:t>
            </a:r>
          </a:p>
        </p:txBody>
      </p:sp>
      <p:sp>
        <p:nvSpPr>
          <p:cNvPr id="21"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Content Placeholder 2"/>
          <p:cNvSpPr txBox="1">
            <a:spLocks/>
          </p:cNvSpPr>
          <p:nvPr/>
        </p:nvSpPr>
        <p:spPr>
          <a:xfrm>
            <a:off x="950976" y="2633753"/>
            <a:ext cx="5145024" cy="363928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00006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000066"/>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000066"/>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buNone/>
              <a:defRPr/>
            </a:pPr>
            <a:r>
              <a:rPr lang="en-US" sz="2000" dirty="0">
                <a:solidFill>
                  <a:schemeClr val="tx1"/>
                </a:solidFill>
              </a:rPr>
              <a:t>Medicare eligible </a:t>
            </a:r>
            <a:r>
              <a:rPr lang="en-US" sz="2000" b="1" dirty="0">
                <a:solidFill>
                  <a:schemeClr val="tx1"/>
                </a:solidFill>
              </a:rPr>
              <a:t>after</a:t>
            </a:r>
            <a:r>
              <a:rPr lang="en-US" sz="2000" dirty="0">
                <a:solidFill>
                  <a:schemeClr val="tx1"/>
                </a:solidFill>
              </a:rPr>
              <a:t> retiring:</a:t>
            </a:r>
          </a:p>
          <a:p>
            <a:pPr>
              <a:defRPr/>
            </a:pPr>
            <a:r>
              <a:rPr lang="en-US" sz="2000" dirty="0">
                <a:solidFill>
                  <a:schemeClr val="tx1"/>
                </a:solidFill>
              </a:rPr>
              <a:t>Contact Social Security to begin all parts of Medicare.  </a:t>
            </a:r>
          </a:p>
          <a:p>
            <a:pPr>
              <a:defRPr/>
            </a:pPr>
            <a:r>
              <a:rPr lang="en-US" sz="2000" dirty="0">
                <a:solidFill>
                  <a:schemeClr val="tx1"/>
                </a:solidFill>
              </a:rPr>
              <a:t>If have continuous coverage with SEHP</a:t>
            </a:r>
          </a:p>
          <a:p>
            <a:pPr lvl="1">
              <a:defRPr/>
            </a:pPr>
            <a:r>
              <a:rPr lang="en-US" sz="1600" dirty="0">
                <a:solidFill>
                  <a:schemeClr val="tx1"/>
                </a:solidFill>
              </a:rPr>
              <a:t>Contact the SEHP to have the selection portal opened with Medicare eligible coverage selections.</a:t>
            </a:r>
          </a:p>
          <a:p>
            <a:pPr>
              <a:defRPr/>
            </a:pPr>
            <a:r>
              <a:rPr lang="en-US" sz="2000" dirty="0">
                <a:solidFill>
                  <a:schemeClr val="tx1"/>
                </a:solidFill>
              </a:rPr>
              <a:t>If NO continuous coverage with SEHP</a:t>
            </a:r>
          </a:p>
          <a:p>
            <a:pPr lvl="1">
              <a:defRPr/>
            </a:pPr>
            <a:r>
              <a:rPr lang="en-US" sz="1600" dirty="0">
                <a:solidFill>
                  <a:schemeClr val="tx1"/>
                </a:solidFill>
              </a:rPr>
              <a:t>Find Medicare Advantage Plans or Supplemental plans on private market</a:t>
            </a:r>
          </a:p>
          <a:p>
            <a:pPr lvl="1">
              <a:defRPr/>
            </a:pPr>
            <a:endParaRPr lang="en-US" sz="1600" dirty="0">
              <a:solidFill>
                <a:schemeClr val="tx1"/>
              </a:solidFill>
            </a:endParaRPr>
          </a:p>
          <a:p>
            <a:pPr marL="0" lvl="0" indent="0">
              <a:buNone/>
              <a:defRPr/>
            </a:pPr>
            <a:endParaRPr kumimoji="0" lang="en-US" sz="2000" b="0" i="0" u="none" strike="noStrike" cap="none" spc="0" normalizeH="0" baseline="0" noProof="0" dirty="0">
              <a:ln>
                <a:noFill/>
              </a:ln>
              <a:solidFill>
                <a:schemeClr val="tx1"/>
              </a:solidFill>
              <a:effectLst/>
              <a:uLnTx/>
              <a:uFillTx/>
            </a:endParaRPr>
          </a:p>
        </p:txBody>
      </p:sp>
      <p:sp>
        <p:nvSpPr>
          <p:cNvPr id="8" name="Footer Placeholder 7"/>
          <p:cNvSpPr>
            <a:spLocks noGrp="1"/>
          </p:cNvSpPr>
          <p:nvPr>
            <p:ph type="ftr" sz="quarter" idx="11"/>
          </p:nvPr>
        </p:nvSpPr>
        <p:spPr>
          <a:xfrm>
            <a:off x="805661" y="6223702"/>
            <a:ext cx="3749040" cy="314067"/>
          </a:xfrm>
        </p:spPr>
        <p:txBody>
          <a:bodyPr vert="horz" lIns="91440" tIns="45720" rIns="91440" bIns="45720" rtlCol="0" anchor="ctr">
            <a:normAutofit/>
          </a:bodyPr>
          <a:lstStyle/>
          <a:p>
            <a:pPr algn="l">
              <a:spcAft>
                <a:spcPts val="600"/>
              </a:spcAft>
            </a:pPr>
            <a:fld id="{482FB370-DC39-4958-A655-11F817B97FB1}" type="slidenum">
              <a:rPr lang="en-US" sz="1100" kern="1200">
                <a:solidFill>
                  <a:srgbClr val="898989"/>
                </a:solidFill>
                <a:latin typeface="+mn-lt"/>
                <a:ea typeface="+mn-ea"/>
                <a:cs typeface="+mn-cs"/>
              </a:rPr>
              <a:pPr algn="l">
                <a:spcAft>
                  <a:spcPts val="600"/>
                </a:spcAft>
              </a:pPr>
              <a:t>11</a:t>
            </a:fld>
            <a:endParaRPr lang="en-US" sz="1100" kern="1200">
              <a:solidFill>
                <a:srgbClr val="898989"/>
              </a:solidFill>
              <a:latin typeface="+mn-lt"/>
              <a:ea typeface="+mn-ea"/>
              <a:cs typeface="+mn-cs"/>
            </a:endParaRPr>
          </a:p>
        </p:txBody>
      </p:sp>
      <p:sp>
        <p:nvSpPr>
          <p:cNvPr id="23"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2487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p:cNvSpPr txBox="1">
            <a:spLocks/>
          </p:cNvSpPr>
          <p:nvPr/>
        </p:nvSpPr>
        <p:spPr>
          <a:xfrm>
            <a:off x="804672" y="802955"/>
            <a:ext cx="5145024" cy="1454051"/>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marL="0" marR="0" lvl="0" indent="0" fontAlgn="auto">
              <a:lnSpc>
                <a:spcPct val="90000"/>
              </a:lnSpc>
              <a:spcAft>
                <a:spcPts val="600"/>
              </a:spcAft>
              <a:buClrTx/>
              <a:buSzTx/>
              <a:tabLst/>
              <a:defRPr/>
            </a:pPr>
            <a:r>
              <a:rPr lang="en-US" sz="4000" dirty="0">
                <a:solidFill>
                  <a:srgbClr val="000000"/>
                </a:solidFill>
              </a:rPr>
              <a:t>Medicare Eligible at Retirement </a:t>
            </a:r>
          </a:p>
          <a:p>
            <a:pPr marL="0" marR="0" lvl="0" indent="0" fontAlgn="auto">
              <a:lnSpc>
                <a:spcPct val="90000"/>
              </a:lnSpc>
              <a:spcAft>
                <a:spcPts val="600"/>
              </a:spcAft>
              <a:buClrTx/>
              <a:buSzTx/>
              <a:tabLst/>
              <a:defRPr/>
            </a:pPr>
            <a:r>
              <a:rPr kumimoji="0" lang="en-US" sz="2600" b="1" i="0" u="none" strike="noStrike" cap="none" spc="0" normalizeH="0" baseline="0" noProof="0" dirty="0">
                <a:ln>
                  <a:noFill/>
                </a:ln>
                <a:solidFill>
                  <a:srgbClr val="000000"/>
                </a:solidFill>
                <a:effectLst/>
                <a:uLnTx/>
                <a:uFillTx/>
              </a:rPr>
              <a:t>(age 65 or older)</a:t>
            </a:r>
          </a:p>
        </p:txBody>
      </p:sp>
      <p:sp>
        <p:nvSpPr>
          <p:cNvPr id="21"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Content Placeholder 2"/>
          <p:cNvSpPr txBox="1">
            <a:spLocks/>
          </p:cNvSpPr>
          <p:nvPr/>
        </p:nvSpPr>
        <p:spPr>
          <a:xfrm>
            <a:off x="866594" y="2264182"/>
            <a:ext cx="5145024" cy="363928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00006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000066"/>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000066"/>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buNone/>
              <a:defRPr/>
            </a:pPr>
            <a:r>
              <a:rPr lang="en-US" sz="2000" dirty="0">
                <a:solidFill>
                  <a:schemeClr val="tx1"/>
                </a:solidFill>
              </a:rPr>
              <a:t>Medicare eligible at same time retiring:</a:t>
            </a:r>
          </a:p>
          <a:p>
            <a:pPr lvl="0">
              <a:defRPr/>
            </a:pPr>
            <a:r>
              <a:rPr lang="en-US" sz="2000" dirty="0">
                <a:solidFill>
                  <a:schemeClr val="tx1"/>
                </a:solidFill>
              </a:rPr>
              <a:t>You will need to apply for Medicare and will need to have all parts A, B and D of Medicare effective the first of the month after you retire.</a:t>
            </a:r>
          </a:p>
          <a:p>
            <a:pPr lvl="0">
              <a:defRPr/>
            </a:pPr>
            <a:r>
              <a:rPr lang="en-US" sz="2000" dirty="0">
                <a:solidFill>
                  <a:schemeClr val="tx1"/>
                </a:solidFill>
              </a:rPr>
              <a:t>Apply with Social Security up to 3 months before retirement.</a:t>
            </a:r>
          </a:p>
          <a:p>
            <a:pPr marL="342900" marR="0" lvl="0" indent="-228600" fontAlgn="auto">
              <a:lnSpc>
                <a:spcPct val="90000"/>
              </a:lnSpc>
              <a:spcBef>
                <a:spcPct val="20000"/>
              </a:spcBef>
              <a:spcAft>
                <a:spcPts val="0"/>
              </a:spcAft>
              <a:buClrTx/>
              <a:buSzTx/>
              <a:tabLst/>
              <a:defRPr/>
            </a:pPr>
            <a:r>
              <a:rPr kumimoji="0" lang="en-US" sz="2000" b="0" i="0" u="none" strike="noStrike" cap="none" spc="0" normalizeH="0" baseline="0" noProof="0" dirty="0">
                <a:ln>
                  <a:noFill/>
                </a:ln>
                <a:solidFill>
                  <a:schemeClr val="tx1"/>
                </a:solidFill>
                <a:effectLst/>
                <a:uLnTx/>
                <a:uFillTx/>
              </a:rPr>
              <a:t>Enroll for supplemental coverage with State Employee Health Plan or private coverage.  </a:t>
            </a:r>
          </a:p>
        </p:txBody>
      </p:sp>
      <p:sp>
        <p:nvSpPr>
          <p:cNvPr id="8" name="Footer Placeholder 7"/>
          <p:cNvSpPr>
            <a:spLocks noGrp="1"/>
          </p:cNvSpPr>
          <p:nvPr>
            <p:ph type="ftr" sz="quarter" idx="11"/>
          </p:nvPr>
        </p:nvSpPr>
        <p:spPr>
          <a:xfrm>
            <a:off x="805661" y="6223702"/>
            <a:ext cx="3749040" cy="314067"/>
          </a:xfrm>
        </p:spPr>
        <p:txBody>
          <a:bodyPr vert="horz" lIns="91440" tIns="45720" rIns="91440" bIns="45720" rtlCol="0" anchor="ctr">
            <a:normAutofit/>
          </a:bodyPr>
          <a:lstStyle/>
          <a:p>
            <a:pPr algn="l">
              <a:spcAft>
                <a:spcPts val="600"/>
              </a:spcAft>
            </a:pPr>
            <a:fld id="{482FB370-DC39-4958-A655-11F817B97FB1}" type="slidenum">
              <a:rPr lang="en-US" sz="1100" kern="1200">
                <a:solidFill>
                  <a:srgbClr val="898989"/>
                </a:solidFill>
                <a:latin typeface="+mn-lt"/>
                <a:ea typeface="+mn-ea"/>
                <a:cs typeface="+mn-cs"/>
              </a:rPr>
              <a:pPr algn="l">
                <a:spcAft>
                  <a:spcPts val="600"/>
                </a:spcAft>
              </a:pPr>
              <a:t>12</a:t>
            </a:fld>
            <a:endParaRPr lang="en-US" sz="1100" kern="1200">
              <a:solidFill>
                <a:srgbClr val="898989"/>
              </a:solidFill>
              <a:latin typeface="+mn-lt"/>
              <a:ea typeface="+mn-ea"/>
              <a:cs typeface="+mn-cs"/>
            </a:endParaRPr>
          </a:p>
        </p:txBody>
      </p:sp>
      <p:sp>
        <p:nvSpPr>
          <p:cNvPr id="23"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FFF6937A-DE15-08EB-84DC-FD21E8DCBB19}"/>
              </a:ext>
            </a:extLst>
          </p:cNvPr>
          <p:cNvSpPr txBox="1"/>
          <p:nvPr/>
        </p:nvSpPr>
        <p:spPr>
          <a:xfrm>
            <a:off x="8009704" y="4157265"/>
            <a:ext cx="3992578" cy="1938992"/>
          </a:xfrm>
          <a:prstGeom prst="rect">
            <a:avLst/>
          </a:prstGeom>
          <a:noFill/>
        </p:spPr>
        <p:txBody>
          <a:bodyPr wrap="square" rtlCol="0">
            <a:spAutoFit/>
          </a:bodyPr>
          <a:lstStyle/>
          <a:p>
            <a:pPr algn="ctr"/>
            <a:r>
              <a:rPr lang="en-US" sz="2400" dirty="0"/>
              <a:t>KU Benefits will provide proof of Credible Coverage to retirees to allow Medicare enrollment after the age of 65 without penalty.</a:t>
            </a:r>
          </a:p>
        </p:txBody>
      </p:sp>
    </p:spTree>
    <p:extLst>
      <p:ext uri="{BB962C8B-B14F-4D97-AF65-F5344CB8AC3E}">
        <p14:creationId xmlns:p14="http://schemas.microsoft.com/office/powerpoint/2010/main" val="2759140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p:cNvSpPr txBox="1">
            <a:spLocks/>
          </p:cNvSpPr>
          <p:nvPr/>
        </p:nvSpPr>
        <p:spPr>
          <a:xfrm>
            <a:off x="804672" y="319464"/>
            <a:ext cx="5145024" cy="14540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marL="0" marR="0" lvl="0" indent="0" fontAlgn="auto">
              <a:lnSpc>
                <a:spcPct val="90000"/>
              </a:lnSpc>
              <a:spcAft>
                <a:spcPts val="600"/>
              </a:spcAft>
              <a:buClrTx/>
              <a:buSzTx/>
              <a:tabLst/>
              <a:defRPr/>
            </a:pPr>
            <a:r>
              <a:rPr lang="en-US" sz="4000" dirty="0">
                <a:solidFill>
                  <a:srgbClr val="000000"/>
                </a:solidFill>
              </a:rPr>
              <a:t>Employee and Spouse Enrollment</a:t>
            </a:r>
            <a:endParaRPr kumimoji="0" lang="en-US" sz="4000" b="1" i="0" u="none" strike="noStrike" cap="none" spc="0" normalizeH="0" baseline="0" noProof="0" dirty="0">
              <a:ln>
                <a:noFill/>
              </a:ln>
              <a:solidFill>
                <a:srgbClr val="000000"/>
              </a:solidFill>
              <a:effectLst/>
              <a:uLnTx/>
              <a:uFillTx/>
            </a:endParaRPr>
          </a:p>
        </p:txBody>
      </p:sp>
      <p:sp>
        <p:nvSpPr>
          <p:cNvPr id="21"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Content Placeholder 2"/>
          <p:cNvSpPr txBox="1">
            <a:spLocks/>
          </p:cNvSpPr>
          <p:nvPr/>
        </p:nvSpPr>
        <p:spPr>
          <a:xfrm>
            <a:off x="804672" y="2421682"/>
            <a:ext cx="5145024" cy="363928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00006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000066"/>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000066"/>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4300" marR="0" lvl="0" indent="0" fontAlgn="auto">
              <a:lnSpc>
                <a:spcPct val="90000"/>
              </a:lnSpc>
              <a:spcBef>
                <a:spcPct val="20000"/>
              </a:spcBef>
              <a:spcAft>
                <a:spcPts val="0"/>
              </a:spcAft>
              <a:buClrTx/>
              <a:buSzTx/>
              <a:buNone/>
              <a:tabLst/>
              <a:defRPr/>
            </a:pPr>
            <a:endParaRPr kumimoji="0" lang="en-US" sz="2000" b="0" i="0" u="none" strike="noStrike" cap="none" spc="0" normalizeH="0" baseline="0" noProof="0" dirty="0">
              <a:ln>
                <a:noFill/>
              </a:ln>
              <a:solidFill>
                <a:srgbClr val="000000"/>
              </a:solidFill>
              <a:effectLst/>
              <a:uLnTx/>
              <a:uFillTx/>
            </a:endParaRPr>
          </a:p>
        </p:txBody>
      </p:sp>
      <p:sp>
        <p:nvSpPr>
          <p:cNvPr id="8" name="Footer Placeholder 7"/>
          <p:cNvSpPr>
            <a:spLocks noGrp="1"/>
          </p:cNvSpPr>
          <p:nvPr>
            <p:ph type="ftr" sz="quarter" idx="11"/>
          </p:nvPr>
        </p:nvSpPr>
        <p:spPr>
          <a:xfrm>
            <a:off x="805661" y="6223702"/>
            <a:ext cx="3749040" cy="314067"/>
          </a:xfrm>
        </p:spPr>
        <p:txBody>
          <a:bodyPr vert="horz" lIns="91440" tIns="45720" rIns="91440" bIns="45720" rtlCol="0" anchor="ctr">
            <a:normAutofit/>
          </a:bodyPr>
          <a:lstStyle/>
          <a:p>
            <a:pPr algn="l">
              <a:spcAft>
                <a:spcPts val="600"/>
              </a:spcAft>
            </a:pPr>
            <a:fld id="{482FB370-DC39-4958-A655-11F817B97FB1}" type="slidenum">
              <a:rPr lang="en-US" sz="1100" kern="1200">
                <a:solidFill>
                  <a:srgbClr val="898989"/>
                </a:solidFill>
                <a:latin typeface="+mn-lt"/>
                <a:ea typeface="+mn-ea"/>
                <a:cs typeface="+mn-cs"/>
              </a:rPr>
              <a:pPr algn="l">
                <a:spcAft>
                  <a:spcPts val="600"/>
                </a:spcAft>
              </a:pPr>
              <a:t>13</a:t>
            </a:fld>
            <a:endParaRPr lang="en-US" sz="1100" kern="1200">
              <a:solidFill>
                <a:srgbClr val="898989"/>
              </a:solidFill>
              <a:latin typeface="+mn-lt"/>
              <a:ea typeface="+mn-ea"/>
              <a:cs typeface="+mn-cs"/>
            </a:endParaRPr>
          </a:p>
        </p:txBody>
      </p:sp>
      <p:sp>
        <p:nvSpPr>
          <p:cNvPr id="23"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70584813-8C1A-48AA-A42D-87EDB2D7003E}"/>
              </a:ext>
            </a:extLst>
          </p:cNvPr>
          <p:cNvSpPr txBox="1"/>
          <p:nvPr/>
        </p:nvSpPr>
        <p:spPr>
          <a:xfrm>
            <a:off x="576863" y="1633088"/>
            <a:ext cx="5373289" cy="5724644"/>
          </a:xfrm>
          <a:prstGeom prst="rect">
            <a:avLst/>
          </a:prstGeom>
          <a:noFill/>
        </p:spPr>
        <p:txBody>
          <a:bodyPr wrap="square" rtlCol="0">
            <a:spAutoFit/>
          </a:bodyPr>
          <a:lstStyle/>
          <a:p>
            <a:pPr marL="342900" lvl="0" indent="-342900">
              <a:lnSpc>
                <a:spcPct val="80000"/>
              </a:lnSpc>
              <a:spcBef>
                <a:spcPct val="20000"/>
              </a:spcBef>
              <a:buFont typeface="Arial" panose="020B0604020202020204" pitchFamily="34" charset="0"/>
              <a:buChar char="•"/>
              <a:defRPr/>
            </a:pPr>
            <a:endParaRPr lang="en-US" sz="2000" dirty="0"/>
          </a:p>
          <a:p>
            <a:pPr marL="285750" lvl="0" indent="-285750">
              <a:buFont typeface="Arial" panose="020B0604020202020204" pitchFamily="34" charset="0"/>
              <a:buChar char="•"/>
            </a:pPr>
            <a:r>
              <a:rPr lang="en-US" dirty="0"/>
              <a:t>If both the employee and spouse are Medicare eligible  </a:t>
            </a:r>
          </a:p>
          <a:p>
            <a:pPr marL="742950" lvl="1" indent="-285750">
              <a:buFont typeface="Arial" panose="020B0604020202020204" pitchFamily="34" charset="0"/>
              <a:buChar char="•"/>
            </a:pPr>
            <a:r>
              <a:rPr lang="en-US" dirty="0"/>
              <a:t>Both have the option to enroll separately in Kansas Senior Plans OR one of the Aetna Advantage PPO ESA plans or private plan.</a:t>
            </a:r>
          </a:p>
          <a:p>
            <a:pPr marL="285750" lvl="0" indent="-285750">
              <a:buFont typeface="Arial" panose="020B0604020202020204" pitchFamily="34" charset="0"/>
              <a:buChar char="•"/>
            </a:pPr>
            <a:r>
              <a:rPr lang="en-US" dirty="0"/>
              <a:t>If either the employee or spouse is Medicare eligible and the other is not  </a:t>
            </a:r>
          </a:p>
          <a:p>
            <a:pPr marL="742950" lvl="1" indent="-285750">
              <a:buFont typeface="Arial" panose="020B0604020202020204" pitchFamily="34" charset="0"/>
              <a:buChar char="•"/>
            </a:pPr>
            <a:r>
              <a:rPr lang="en-US" dirty="0"/>
              <a:t>Medicare eligible individual can enroll in Kansas Senior Plans OR one of the Aetna Advantage PPO ESA plans</a:t>
            </a:r>
          </a:p>
          <a:p>
            <a:pPr marL="742950" lvl="1" indent="-285750">
              <a:buFont typeface="Arial" panose="020B0604020202020204" pitchFamily="34" charset="0"/>
              <a:buChar char="•"/>
            </a:pPr>
            <a:r>
              <a:rPr lang="en-US" dirty="0"/>
              <a:t>The non-Medicare eligible individual can enroll in Direct Bill Non Medicare Plan A, C, J, or N or COBRA.</a:t>
            </a:r>
          </a:p>
          <a:p>
            <a:pPr marL="742950" lvl="1" indent="-285750">
              <a:buFont typeface="Arial" panose="020B0604020202020204" pitchFamily="34" charset="0"/>
              <a:buChar char="•"/>
            </a:pPr>
            <a:r>
              <a:rPr lang="en-US" dirty="0"/>
              <a:t>If the non-Medicare eligible is the employee and the Spouse enrolls in Medicare Direct bill, the employee is not eligible for Cobra and will need to enroll in Direct Bill coverage also.  </a:t>
            </a:r>
          </a:p>
          <a:p>
            <a:pPr lvl="1">
              <a:lnSpc>
                <a:spcPct val="80000"/>
              </a:lnSpc>
              <a:spcBef>
                <a:spcPct val="20000"/>
              </a:spcBef>
              <a:defRPr/>
            </a:pPr>
            <a:endParaRPr lang="en-US" sz="2000" dirty="0"/>
          </a:p>
          <a:p>
            <a:endParaRPr lang="en-US" sz="2400" dirty="0"/>
          </a:p>
        </p:txBody>
      </p:sp>
    </p:spTree>
    <p:extLst>
      <p:ext uri="{BB962C8B-B14F-4D97-AF65-F5344CB8AC3E}">
        <p14:creationId xmlns:p14="http://schemas.microsoft.com/office/powerpoint/2010/main" val="1873363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D8E67F2-F753-4E06-8229-4970A6725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4272"/>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EE1BDFD-564B-44A4-841A-50D6A8E75C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angle 6">
            <a:extLst>
              <a:ext uri="{FF2B5EF4-FFF2-40B4-BE49-F238E27FC236}">
                <a16:creationId xmlns:a16="http://schemas.microsoft.com/office/drawing/2014/main" id="{936A0B14-9119-44B9-88C2-BCB708CF09BB}"/>
              </a:ext>
            </a:extLst>
          </p:cNvPr>
          <p:cNvSpPr/>
          <p:nvPr/>
        </p:nvSpPr>
        <p:spPr>
          <a:xfrm>
            <a:off x="6765497" y="140962"/>
            <a:ext cx="4977976" cy="1257600"/>
          </a:xfrm>
          <a:prstGeom prst="rect">
            <a:avLst/>
          </a:prstGeom>
        </p:spPr>
        <p:txBody>
          <a:bodyPr vert="horz" lIns="91440" tIns="45720" rIns="91440" bIns="45720" rtlCol="0" anchor="ctr">
            <a:normAutofit/>
          </a:bodyPr>
          <a:lstStyle/>
          <a:p>
            <a:pPr lvl="0">
              <a:lnSpc>
                <a:spcPct val="90000"/>
              </a:lnSpc>
              <a:spcBef>
                <a:spcPct val="0"/>
              </a:spcBef>
              <a:spcAft>
                <a:spcPts val="600"/>
              </a:spcAft>
              <a:defRPr/>
            </a:pPr>
            <a:r>
              <a:rPr lang="en-US" sz="4000" b="1" dirty="0">
                <a:solidFill>
                  <a:srgbClr val="000000"/>
                </a:solidFill>
                <a:latin typeface="+mj-lt"/>
                <a:ea typeface="+mj-ea"/>
                <a:cs typeface="+mj-cs"/>
              </a:rPr>
              <a:t>Medicare Basics</a:t>
            </a:r>
          </a:p>
        </p:txBody>
      </p:sp>
      <p:sp>
        <p:nvSpPr>
          <p:cNvPr id="16" name="Freeform 60">
            <a:extLst>
              <a:ext uri="{FF2B5EF4-FFF2-40B4-BE49-F238E27FC236}">
                <a16:creationId xmlns:a16="http://schemas.microsoft.com/office/drawing/2014/main" id="{007B8288-68CC-4847-8419-CF535B6B7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3882" y="0"/>
            <a:ext cx="3880988" cy="2206512"/>
          </a:xfrm>
          <a:custGeom>
            <a:avLst/>
            <a:gdLst>
              <a:gd name="connsiteX0" fmla="*/ 20753 w 3960193"/>
              <a:gd name="connsiteY0" fmla="*/ 0 h 2251543"/>
              <a:gd name="connsiteX1" fmla="*/ 3939440 w 3960193"/>
              <a:gd name="connsiteY1" fmla="*/ 0 h 2251543"/>
              <a:gd name="connsiteX2" fmla="*/ 3949969 w 3960193"/>
              <a:gd name="connsiteY2" fmla="*/ 68994 h 2251543"/>
              <a:gd name="connsiteX3" fmla="*/ 3960193 w 3960193"/>
              <a:gd name="connsiteY3" fmla="*/ 271447 h 2251543"/>
              <a:gd name="connsiteX4" fmla="*/ 1980096 w 3960193"/>
              <a:gd name="connsiteY4" fmla="*/ 2251543 h 2251543"/>
              <a:gd name="connsiteX5" fmla="*/ 0 w 3960193"/>
              <a:gd name="connsiteY5" fmla="*/ 271447 h 2251543"/>
              <a:gd name="connsiteX6" fmla="*/ 10224 w 3960193"/>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3" h="2251543">
                <a:moveTo>
                  <a:pt x="20753" y="0"/>
                </a:moveTo>
                <a:lnTo>
                  <a:pt x="3939440" y="0"/>
                </a:lnTo>
                <a:lnTo>
                  <a:pt x="3949969" y="68994"/>
                </a:lnTo>
                <a:cubicBezTo>
                  <a:pt x="3956730" y="135559"/>
                  <a:pt x="3960193" y="203099"/>
                  <a:pt x="3960193" y="271447"/>
                </a:cubicBezTo>
                <a:cubicBezTo>
                  <a:pt x="3960193" y="1365024"/>
                  <a:pt x="3073674" y="2251543"/>
                  <a:pt x="1980096" y="2251543"/>
                </a:cubicBezTo>
                <a:cubicBezTo>
                  <a:pt x="886519" y="2251543"/>
                  <a:pt x="0" y="1365024"/>
                  <a:pt x="0" y="271447"/>
                </a:cubicBezTo>
                <a:cubicBezTo>
                  <a:pt x="0" y="203099"/>
                  <a:pt x="3463" y="135559"/>
                  <a:pt x="10224"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68">
            <a:extLst>
              <a:ext uri="{FF2B5EF4-FFF2-40B4-BE49-F238E27FC236}">
                <a16:creationId xmlns:a16="http://schemas.microsoft.com/office/drawing/2014/main" id="{32BA8EA8-C1B6-4309-B674-F9F399B962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12701"/>
            <a:ext cx="4942589" cy="3945299"/>
          </a:xfrm>
          <a:custGeom>
            <a:avLst/>
            <a:gdLst>
              <a:gd name="connsiteX0" fmla="*/ 2223943 w 4942589"/>
              <a:gd name="connsiteY0" fmla="*/ 0 h 3945299"/>
              <a:gd name="connsiteX1" fmla="*/ 4942589 w 4942589"/>
              <a:gd name="connsiteY1" fmla="*/ 2718646 h 3945299"/>
              <a:gd name="connsiteX2" fmla="*/ 4728945 w 4942589"/>
              <a:gd name="connsiteY2" fmla="*/ 3776866 h 3945299"/>
              <a:gd name="connsiteX3" fmla="*/ 4647806 w 4942589"/>
              <a:gd name="connsiteY3" fmla="*/ 3945299 h 3945299"/>
              <a:gd name="connsiteX4" fmla="*/ 0 w 4942589"/>
              <a:gd name="connsiteY4" fmla="*/ 3945299 h 3945299"/>
              <a:gd name="connsiteX5" fmla="*/ 0 w 4942589"/>
              <a:gd name="connsiteY5" fmla="*/ 1157971 h 3945299"/>
              <a:gd name="connsiteX6" fmla="*/ 126104 w 4942589"/>
              <a:gd name="connsiteY6" fmla="*/ 989335 h 3945299"/>
              <a:gd name="connsiteX7" fmla="*/ 2223943 w 4942589"/>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2589" h="3945299">
                <a:moveTo>
                  <a:pt x="2223943" y="0"/>
                </a:moveTo>
                <a:cubicBezTo>
                  <a:pt x="3725410" y="0"/>
                  <a:pt x="4942589" y="1217179"/>
                  <a:pt x="4942589" y="2718646"/>
                </a:cubicBezTo>
                <a:cubicBezTo>
                  <a:pt x="4942589" y="3094013"/>
                  <a:pt x="4866516" y="3451612"/>
                  <a:pt x="4728945" y="3776866"/>
                </a:cubicBezTo>
                <a:lnTo>
                  <a:pt x="4647806" y="3945299"/>
                </a:lnTo>
                <a:lnTo>
                  <a:pt x="0" y="3945299"/>
                </a:lnTo>
                <a:lnTo>
                  <a:pt x="0" y="1157971"/>
                </a:lnTo>
                <a:lnTo>
                  <a:pt x="126104" y="989335"/>
                </a:lnTo>
                <a:cubicBezTo>
                  <a:pt x="624744" y="385123"/>
                  <a:pt x="1379368" y="0"/>
                  <a:pt x="2223943"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Rectangle 5">
            <a:extLst>
              <a:ext uri="{FF2B5EF4-FFF2-40B4-BE49-F238E27FC236}">
                <a16:creationId xmlns:a16="http://schemas.microsoft.com/office/drawing/2014/main" id="{78527E4F-C2DD-414D-AA11-76E33F12F944}"/>
              </a:ext>
            </a:extLst>
          </p:cNvPr>
          <p:cNvSpPr/>
          <p:nvPr/>
        </p:nvSpPr>
        <p:spPr>
          <a:xfrm>
            <a:off x="5927272" y="1322316"/>
            <a:ext cx="5943600" cy="5271675"/>
          </a:xfrm>
          <a:prstGeom prst="rect">
            <a:avLst/>
          </a:prstGeom>
        </p:spPr>
        <p:txBody>
          <a:bodyPr vert="horz" lIns="91440" tIns="45720" rIns="91440" bIns="45720" rtlCol="0" anchor="ctr">
            <a:normAutofit/>
          </a:bodyPr>
          <a:lstStyle/>
          <a:p>
            <a:pPr marL="342900" lvl="0" indent="-228600">
              <a:lnSpc>
                <a:spcPct val="120000"/>
              </a:lnSpc>
              <a:spcBef>
                <a:spcPct val="20000"/>
              </a:spcBef>
              <a:buFont typeface="Arial" panose="020B0604020202020204" pitchFamily="34" charset="0"/>
              <a:buChar char="•"/>
              <a:defRPr/>
            </a:pPr>
            <a:endParaRPr lang="en-US" sz="2400" dirty="0">
              <a:solidFill>
                <a:srgbClr val="000000"/>
              </a:solidFill>
            </a:endParaRPr>
          </a:p>
        </p:txBody>
      </p:sp>
      <p:sp>
        <p:nvSpPr>
          <p:cNvPr id="2" name="TextBox 1">
            <a:extLst>
              <a:ext uri="{FF2B5EF4-FFF2-40B4-BE49-F238E27FC236}">
                <a16:creationId xmlns:a16="http://schemas.microsoft.com/office/drawing/2014/main" id="{56F8368C-D9CE-4284-B6B0-C9EF6E01F331}"/>
              </a:ext>
            </a:extLst>
          </p:cNvPr>
          <p:cNvSpPr txBox="1"/>
          <p:nvPr/>
        </p:nvSpPr>
        <p:spPr>
          <a:xfrm>
            <a:off x="5523426" y="1398562"/>
            <a:ext cx="6220047" cy="2400657"/>
          </a:xfrm>
          <a:prstGeom prst="rect">
            <a:avLst/>
          </a:prstGeom>
          <a:noFill/>
        </p:spPr>
        <p:txBody>
          <a:bodyPr wrap="square" rtlCol="0">
            <a:spAutoFit/>
          </a:bodyPr>
          <a:lstStyle/>
          <a:p>
            <a:pPr marL="342900" lvl="0" indent="-342900">
              <a:spcBef>
                <a:spcPct val="20000"/>
              </a:spcBef>
              <a:buFont typeface="Arial" panose="020B0604020202020204" pitchFamily="34" charset="0"/>
              <a:buChar char="•"/>
              <a:defRPr/>
            </a:pPr>
            <a:r>
              <a:rPr lang="en-US" sz="2000" dirty="0"/>
              <a:t>Who is Eligible:</a:t>
            </a:r>
          </a:p>
          <a:p>
            <a:pPr marL="800100" lvl="1" indent="-342900">
              <a:spcBef>
                <a:spcPct val="20000"/>
              </a:spcBef>
              <a:buFont typeface="Arial" panose="020B0604020202020204" pitchFamily="34" charset="0"/>
              <a:buChar char="•"/>
              <a:defRPr/>
            </a:pPr>
            <a:r>
              <a:rPr lang="en-US" sz="2000" dirty="0"/>
              <a:t>Persons age 65 </a:t>
            </a:r>
          </a:p>
          <a:p>
            <a:pPr marL="800100" lvl="1" indent="-342900">
              <a:spcBef>
                <a:spcPct val="20000"/>
              </a:spcBef>
              <a:buFont typeface="Arial" panose="020B0604020202020204" pitchFamily="34" charset="0"/>
              <a:buChar char="•"/>
              <a:defRPr/>
            </a:pPr>
            <a:r>
              <a:rPr lang="en-US" sz="2000" dirty="0"/>
              <a:t>Persons at any age on Social Security Disability for 24 months or more</a:t>
            </a:r>
          </a:p>
          <a:p>
            <a:pPr marL="800100" lvl="1" indent="-342900">
              <a:spcBef>
                <a:spcPct val="20000"/>
              </a:spcBef>
              <a:buFont typeface="Arial" panose="020B0604020202020204" pitchFamily="34" charset="0"/>
              <a:buChar char="•"/>
              <a:defRPr/>
            </a:pPr>
            <a:r>
              <a:rPr lang="en-US" sz="2000" dirty="0"/>
              <a:t>Persons with End Stage Renal Disease or ALS/Lou Gehrig’s Disease</a:t>
            </a:r>
          </a:p>
          <a:p>
            <a:endParaRPr lang="en-US" dirty="0"/>
          </a:p>
        </p:txBody>
      </p:sp>
      <p:sp>
        <p:nvSpPr>
          <p:cNvPr id="3" name="TextBox 2">
            <a:extLst>
              <a:ext uri="{FF2B5EF4-FFF2-40B4-BE49-F238E27FC236}">
                <a16:creationId xmlns:a16="http://schemas.microsoft.com/office/drawing/2014/main" id="{4DE2C29C-A4D3-46A3-8568-12C5F81714AE}"/>
              </a:ext>
            </a:extLst>
          </p:cNvPr>
          <p:cNvSpPr txBox="1"/>
          <p:nvPr/>
        </p:nvSpPr>
        <p:spPr>
          <a:xfrm>
            <a:off x="5644870" y="3685021"/>
            <a:ext cx="5649047" cy="2708434"/>
          </a:xfrm>
          <a:prstGeom prst="rect">
            <a:avLst/>
          </a:prstGeom>
          <a:noFill/>
        </p:spPr>
        <p:txBody>
          <a:bodyPr wrap="none" rtlCol="0">
            <a:spAutoFit/>
          </a:bodyPr>
          <a:lstStyle/>
          <a:p>
            <a:pPr lvl="0">
              <a:defRPr/>
            </a:pPr>
            <a:r>
              <a:rPr lang="en-US" sz="3200" dirty="0"/>
              <a:t>4 Parts of Medicare</a:t>
            </a:r>
          </a:p>
          <a:p>
            <a:pPr lvl="0">
              <a:defRPr/>
            </a:pPr>
            <a:endParaRPr lang="en-US" sz="2000" dirty="0"/>
          </a:p>
          <a:p>
            <a:pPr marL="342900" lvl="0" indent="-342900">
              <a:buFont typeface="Arial" panose="020B0604020202020204" pitchFamily="34" charset="0"/>
              <a:buChar char="•"/>
              <a:defRPr/>
            </a:pPr>
            <a:r>
              <a:rPr lang="en-US" sz="2000" dirty="0"/>
              <a:t>Part A -  Hospital Insurance – no premium</a:t>
            </a:r>
          </a:p>
          <a:p>
            <a:pPr marL="342900" lvl="0" indent="-342900">
              <a:buFont typeface="Arial" panose="020B0604020202020204" pitchFamily="34" charset="0"/>
              <a:buChar char="•"/>
              <a:defRPr/>
            </a:pPr>
            <a:r>
              <a:rPr lang="en-US" sz="2000" dirty="0"/>
              <a:t>Part B -  Medical Insurance – beginning premium </a:t>
            </a:r>
          </a:p>
          <a:p>
            <a:pPr lvl="0">
              <a:defRPr/>
            </a:pPr>
            <a:r>
              <a:rPr lang="en-US" sz="2000" dirty="0"/>
              <a:t>		$174.70 monthly for most</a:t>
            </a:r>
          </a:p>
          <a:p>
            <a:pPr marL="342900" lvl="0" indent="-342900">
              <a:buFont typeface="Arial" panose="020B0604020202020204" pitchFamily="34" charset="0"/>
              <a:buChar char="•"/>
              <a:defRPr/>
            </a:pPr>
            <a:r>
              <a:rPr lang="en-US" sz="2000" dirty="0"/>
              <a:t>Part C -  Medicare Advantage</a:t>
            </a:r>
          </a:p>
          <a:p>
            <a:pPr marL="342900" lvl="0" indent="-342900">
              <a:buFont typeface="Arial" panose="020B0604020202020204" pitchFamily="34" charset="0"/>
              <a:buChar char="•"/>
              <a:defRPr/>
            </a:pPr>
            <a:r>
              <a:rPr lang="en-US" sz="2000" dirty="0"/>
              <a:t>Part D – Prescription Drug</a:t>
            </a:r>
          </a:p>
          <a:p>
            <a:endParaRPr lang="en-US" dirty="0"/>
          </a:p>
        </p:txBody>
      </p:sp>
    </p:spTree>
    <p:extLst>
      <p:ext uri="{BB962C8B-B14F-4D97-AF65-F5344CB8AC3E}">
        <p14:creationId xmlns:p14="http://schemas.microsoft.com/office/powerpoint/2010/main" val="941279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9972"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p:cNvSpPr txBox="1">
            <a:spLocks/>
          </p:cNvSpPr>
          <p:nvPr/>
        </p:nvSpPr>
        <p:spPr>
          <a:xfrm>
            <a:off x="662266" y="287306"/>
            <a:ext cx="4766330" cy="14540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marL="0" marR="0" lvl="0" indent="0" fontAlgn="auto">
              <a:lnSpc>
                <a:spcPct val="90000"/>
              </a:lnSpc>
              <a:spcAft>
                <a:spcPts val="600"/>
              </a:spcAft>
              <a:buClrTx/>
              <a:buSzTx/>
              <a:tabLst/>
              <a:defRPr/>
            </a:pPr>
            <a:r>
              <a:rPr kumimoji="0" lang="en-US" sz="3600" b="1" i="0" u="none" strike="noStrike" kern="1200" cap="none" spc="0" normalizeH="0" baseline="0" noProof="0" dirty="0">
                <a:ln>
                  <a:noFill/>
                </a:ln>
                <a:solidFill>
                  <a:srgbClr val="000000"/>
                </a:solidFill>
                <a:effectLst/>
                <a:uLnTx/>
                <a:uFillTx/>
                <a:latin typeface="+mj-lt"/>
                <a:ea typeface="+mj-ea"/>
                <a:cs typeface="+mj-cs"/>
              </a:rPr>
              <a:t>Medicare </a:t>
            </a:r>
            <a:r>
              <a:rPr lang="en-US" sz="3600" dirty="0">
                <a:solidFill>
                  <a:srgbClr val="000000"/>
                </a:solidFill>
              </a:rPr>
              <a:t>Eligible Plan Options</a:t>
            </a:r>
            <a:endParaRPr kumimoji="0" lang="en-US" sz="3600" b="1" i="0" u="none" strike="noStrike" kern="1200" cap="none" spc="0" normalizeH="0" baseline="0" noProof="0" dirty="0">
              <a:ln>
                <a:noFill/>
              </a:ln>
              <a:solidFill>
                <a:srgbClr val="000000"/>
              </a:solidFill>
              <a:effectLst/>
              <a:uLnTx/>
              <a:uFillTx/>
              <a:latin typeface="+mj-lt"/>
              <a:ea typeface="+mj-ea"/>
              <a:cs typeface="+mj-cs"/>
            </a:endParaRPr>
          </a:p>
        </p:txBody>
      </p:sp>
      <p:sp>
        <p:nvSpPr>
          <p:cNvPr id="10" name="Content Placeholder 2"/>
          <p:cNvSpPr txBox="1">
            <a:spLocks/>
          </p:cNvSpPr>
          <p:nvPr/>
        </p:nvSpPr>
        <p:spPr>
          <a:xfrm>
            <a:off x="548640" y="1601942"/>
            <a:ext cx="5221025" cy="5256058"/>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00006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000066"/>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000066"/>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defRPr/>
            </a:pPr>
            <a:r>
              <a:rPr lang="en-US" sz="2000" dirty="0">
                <a:solidFill>
                  <a:schemeClr val="tx1"/>
                </a:solidFill>
              </a:rPr>
              <a:t>Medicare Advantage Plan Options</a:t>
            </a:r>
          </a:p>
          <a:p>
            <a:pPr lvl="1"/>
            <a:r>
              <a:rPr lang="en-US" altLang="en-US" sz="1800" dirty="0">
                <a:solidFill>
                  <a:schemeClr val="tx1"/>
                </a:solidFill>
              </a:rPr>
              <a:t>Aetna Medicare Freedom &amp; Elite PPO ESA (Extended Service Area) with Aetna Standard Part D</a:t>
            </a:r>
          </a:p>
          <a:p>
            <a:pPr lvl="1"/>
            <a:r>
              <a:rPr lang="en-US" altLang="en-US" sz="1800" dirty="0">
                <a:solidFill>
                  <a:schemeClr val="tx1"/>
                </a:solidFill>
              </a:rPr>
              <a:t>These plans are available for Direct Bill members enrolled in Medicare Parts A and B</a:t>
            </a:r>
          </a:p>
          <a:p>
            <a:pPr lvl="1"/>
            <a:r>
              <a:rPr lang="en-US" altLang="en-US" sz="1800" dirty="0">
                <a:solidFill>
                  <a:schemeClr val="tx1"/>
                </a:solidFill>
              </a:rPr>
              <a:t>A copy of your Medicare card is required </a:t>
            </a:r>
          </a:p>
          <a:p>
            <a:pPr lvl="0">
              <a:defRPr/>
            </a:pPr>
            <a:r>
              <a:rPr lang="en-US" altLang="en-US" sz="2000" dirty="0">
                <a:solidFill>
                  <a:schemeClr val="tx1"/>
                </a:solidFill>
              </a:rPr>
              <a:t>Medicare Advantage Plans</a:t>
            </a:r>
          </a:p>
          <a:p>
            <a:pPr lvl="1">
              <a:defRPr/>
            </a:pPr>
            <a:r>
              <a:rPr lang="en-US" altLang="en-US" sz="1800" dirty="0">
                <a:solidFill>
                  <a:schemeClr val="tx1"/>
                </a:solidFill>
              </a:rPr>
              <a:t>Take the place of Medicare Parts A and B</a:t>
            </a:r>
          </a:p>
          <a:p>
            <a:pPr lvl="1">
              <a:defRPr/>
            </a:pPr>
            <a:r>
              <a:rPr lang="en-US" altLang="en-US" sz="1800" dirty="0">
                <a:solidFill>
                  <a:schemeClr val="tx1"/>
                </a:solidFill>
              </a:rPr>
              <a:t>You are still responsible for Part B premium</a:t>
            </a:r>
          </a:p>
          <a:p>
            <a:pPr lvl="1">
              <a:defRPr/>
            </a:pPr>
            <a:r>
              <a:rPr lang="en-US" altLang="en-US" sz="1800" dirty="0">
                <a:solidFill>
                  <a:schemeClr val="tx1"/>
                </a:solidFill>
              </a:rPr>
              <a:t>Still have deductibles and co-payment</a:t>
            </a:r>
          </a:p>
          <a:p>
            <a:pPr lvl="1">
              <a:defRPr/>
            </a:pPr>
            <a:r>
              <a:rPr lang="en-US" altLang="en-US" sz="1800" dirty="0">
                <a:solidFill>
                  <a:schemeClr val="tx1"/>
                </a:solidFill>
              </a:rPr>
              <a:t>Enrollment in private Part D prescription plan will result in loss of ALL SEHP Benefits while on Advantage plan.</a:t>
            </a:r>
            <a:endParaRPr lang="en-US" altLang="en-US" sz="1800" dirty="0">
              <a:solidFill>
                <a:schemeClr val="tx2"/>
              </a:solidFill>
            </a:endParaRPr>
          </a:p>
          <a:p>
            <a:pPr lvl="1"/>
            <a:endParaRPr lang="en-US" altLang="en-US" sz="1400" dirty="0">
              <a:solidFill>
                <a:schemeClr val="tx2"/>
              </a:solidFill>
            </a:endParaRPr>
          </a:p>
          <a:p>
            <a:pPr lvl="1">
              <a:defRPr/>
            </a:pPr>
            <a:endParaRPr lang="en-US" sz="1600" dirty="0">
              <a:solidFill>
                <a:schemeClr val="tx1"/>
              </a:solidFill>
            </a:endParaRPr>
          </a:p>
        </p:txBody>
      </p:sp>
      <p:sp>
        <p:nvSpPr>
          <p:cNvPr id="30"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97908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9972"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p:cNvSpPr txBox="1">
            <a:spLocks/>
          </p:cNvSpPr>
          <p:nvPr/>
        </p:nvSpPr>
        <p:spPr>
          <a:xfrm>
            <a:off x="662954" y="574611"/>
            <a:ext cx="4766330" cy="14540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marL="0" marR="0" lvl="0" indent="0" fontAlgn="auto">
              <a:lnSpc>
                <a:spcPct val="90000"/>
              </a:lnSpc>
              <a:spcAft>
                <a:spcPts val="600"/>
              </a:spcAft>
              <a:buClrTx/>
              <a:buSzTx/>
              <a:tabLst/>
              <a:defRPr/>
            </a:pPr>
            <a:r>
              <a:rPr kumimoji="0" lang="en-US" sz="3600" b="1" i="0" u="none" strike="noStrike" kern="1200" cap="none" spc="0" normalizeH="0" baseline="0" noProof="0" dirty="0">
                <a:ln>
                  <a:noFill/>
                </a:ln>
                <a:solidFill>
                  <a:srgbClr val="000000"/>
                </a:solidFill>
                <a:effectLst/>
                <a:uLnTx/>
                <a:uFillTx/>
                <a:latin typeface="+mj-lt"/>
                <a:ea typeface="+mj-ea"/>
                <a:cs typeface="+mj-cs"/>
              </a:rPr>
              <a:t>Medicare </a:t>
            </a:r>
            <a:r>
              <a:rPr lang="en-US" sz="3600" dirty="0">
                <a:solidFill>
                  <a:srgbClr val="000000"/>
                </a:solidFill>
              </a:rPr>
              <a:t>Eligible Plan Options</a:t>
            </a:r>
            <a:endParaRPr kumimoji="0" lang="en-US" sz="3600" b="1" i="0" u="none" strike="noStrike" kern="1200" cap="none" spc="0" normalizeH="0" baseline="0" noProof="0" dirty="0">
              <a:ln>
                <a:noFill/>
              </a:ln>
              <a:solidFill>
                <a:srgbClr val="000000"/>
              </a:solidFill>
              <a:effectLst/>
              <a:uLnTx/>
              <a:uFillTx/>
              <a:latin typeface="+mj-lt"/>
              <a:ea typeface="+mj-ea"/>
              <a:cs typeface="+mj-cs"/>
            </a:endParaRPr>
          </a:p>
        </p:txBody>
      </p:sp>
      <p:sp>
        <p:nvSpPr>
          <p:cNvPr id="10" name="Content Placeholder 2"/>
          <p:cNvSpPr txBox="1">
            <a:spLocks/>
          </p:cNvSpPr>
          <p:nvPr/>
        </p:nvSpPr>
        <p:spPr>
          <a:xfrm>
            <a:off x="662954" y="2287943"/>
            <a:ext cx="4765949" cy="3995446"/>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00006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000066"/>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000066"/>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000" dirty="0">
                <a:solidFill>
                  <a:schemeClr val="tx2"/>
                </a:solidFill>
              </a:rPr>
              <a:t>Medicare Supplemental Plan Options</a:t>
            </a:r>
          </a:p>
          <a:p>
            <a:pPr lvl="1"/>
            <a:r>
              <a:rPr lang="en-US" altLang="en-US" sz="1600" b="1" dirty="0">
                <a:solidFill>
                  <a:schemeClr val="tx2"/>
                </a:solidFill>
              </a:rPr>
              <a:t>Kansas Senior Plan C or </a:t>
            </a:r>
            <a:r>
              <a:rPr lang="en-US" altLang="en-US" sz="1600" b="1" dirty="0">
                <a:solidFill>
                  <a:srgbClr val="FF0000"/>
                </a:solidFill>
              </a:rPr>
              <a:t>Select****</a:t>
            </a:r>
          </a:p>
          <a:p>
            <a:pPr lvl="1"/>
            <a:r>
              <a:rPr lang="en-US" altLang="en-US" sz="1600" b="1" dirty="0">
                <a:solidFill>
                  <a:schemeClr val="tx2"/>
                </a:solidFill>
              </a:rPr>
              <a:t>Kansas Senior Plan G or </a:t>
            </a:r>
            <a:r>
              <a:rPr lang="en-US" altLang="en-US" sz="1600" b="1" dirty="0">
                <a:solidFill>
                  <a:srgbClr val="FF0000"/>
                </a:solidFill>
              </a:rPr>
              <a:t>Select</a:t>
            </a:r>
          </a:p>
          <a:p>
            <a:pPr lvl="1"/>
            <a:r>
              <a:rPr lang="en-US" altLang="en-US" sz="1600" b="1" dirty="0">
                <a:solidFill>
                  <a:schemeClr val="tx2"/>
                </a:solidFill>
              </a:rPr>
              <a:t>Kansas Senior Plan N</a:t>
            </a:r>
          </a:p>
          <a:p>
            <a:pPr lvl="1"/>
            <a:r>
              <a:rPr lang="en-US" altLang="en-US" sz="1600" b="1" dirty="0">
                <a:solidFill>
                  <a:schemeClr val="tx2"/>
                </a:solidFill>
              </a:rPr>
              <a:t>With or without SilverScript Part D—Premier &amp; Economy options</a:t>
            </a:r>
            <a:endParaRPr lang="en-US" altLang="en-US" sz="1600" b="1" u="sng" dirty="0">
              <a:solidFill>
                <a:schemeClr val="tx2"/>
              </a:solidFill>
            </a:endParaRPr>
          </a:p>
          <a:p>
            <a:pPr lvl="1"/>
            <a:r>
              <a:rPr lang="en-US" altLang="en-US" sz="1600" b="1" dirty="0">
                <a:solidFill>
                  <a:schemeClr val="tx2"/>
                </a:solidFill>
              </a:rPr>
              <a:t>These plans are available for Direct Bill members enrolled in Medicare Part A and Part B</a:t>
            </a:r>
          </a:p>
          <a:p>
            <a:pPr lvl="1"/>
            <a:r>
              <a:rPr lang="en-US" altLang="en-US" sz="1600" b="1" dirty="0">
                <a:solidFill>
                  <a:schemeClr val="tx2"/>
                </a:solidFill>
              </a:rPr>
              <a:t>A copy of your Medicare card is required </a:t>
            </a:r>
          </a:p>
          <a:p>
            <a:pPr marL="57150" indent="0">
              <a:buNone/>
            </a:pPr>
            <a:endParaRPr lang="en-US" altLang="en-US" sz="1800" dirty="0">
              <a:solidFill>
                <a:schemeClr val="tx1"/>
              </a:solidFill>
            </a:endParaRPr>
          </a:p>
          <a:p>
            <a:pPr marL="57150" indent="0">
              <a:buNone/>
            </a:pPr>
            <a:r>
              <a:rPr lang="en-US" altLang="en-US" sz="2000" b="1" dirty="0">
                <a:solidFill>
                  <a:schemeClr val="tx1"/>
                </a:solidFill>
              </a:rPr>
              <a:t>Kansas Senior Plan C or C Select are only available to those retirees that became Medicare eligible prior to 01/01/2020</a:t>
            </a:r>
            <a:r>
              <a:rPr lang="en-US" altLang="en-US" sz="1800" b="1" dirty="0">
                <a:solidFill>
                  <a:schemeClr val="tx1"/>
                </a:solidFill>
              </a:rPr>
              <a:t>.  </a:t>
            </a:r>
            <a:endParaRPr lang="en-US" altLang="en-US" sz="1800" b="1" dirty="0">
              <a:solidFill>
                <a:schemeClr val="tx2"/>
              </a:solidFill>
            </a:endParaRPr>
          </a:p>
        </p:txBody>
      </p:sp>
      <p:sp>
        <p:nvSpPr>
          <p:cNvPr id="30"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104465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p:cNvSpPr txBox="1">
            <a:spLocks/>
          </p:cNvSpPr>
          <p:nvPr/>
        </p:nvSpPr>
        <p:spPr>
          <a:xfrm>
            <a:off x="428886" y="696629"/>
            <a:ext cx="5730949" cy="1454051"/>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marL="0" marR="0" lvl="0" indent="0" algn="l" fontAlgn="auto">
              <a:lnSpc>
                <a:spcPct val="90000"/>
              </a:lnSpc>
              <a:spcAft>
                <a:spcPts val="600"/>
              </a:spcAft>
              <a:buClrTx/>
              <a:buSzTx/>
              <a:tabLst/>
              <a:defRPr/>
            </a:pPr>
            <a:r>
              <a:rPr lang="en-US" sz="4000" dirty="0">
                <a:solidFill>
                  <a:srgbClr val="000000"/>
                </a:solidFill>
              </a:rPr>
              <a:t>Kansas Senior Plan C </a:t>
            </a:r>
            <a:r>
              <a:rPr lang="en-US" sz="4000" dirty="0">
                <a:solidFill>
                  <a:srgbClr val="FF0000"/>
                </a:solidFill>
              </a:rPr>
              <a:t>Select</a:t>
            </a:r>
            <a:r>
              <a:rPr lang="en-US" sz="4000" dirty="0">
                <a:solidFill>
                  <a:srgbClr val="000000"/>
                </a:solidFill>
              </a:rPr>
              <a:t> </a:t>
            </a:r>
          </a:p>
          <a:p>
            <a:pPr marL="0" marR="0" lvl="0" indent="0" algn="l" fontAlgn="auto">
              <a:lnSpc>
                <a:spcPct val="90000"/>
              </a:lnSpc>
              <a:spcAft>
                <a:spcPts val="600"/>
              </a:spcAft>
              <a:buClrTx/>
              <a:buSzTx/>
              <a:tabLst/>
              <a:defRPr/>
            </a:pPr>
            <a:r>
              <a:rPr lang="en-US" sz="4000" dirty="0">
                <a:solidFill>
                  <a:srgbClr val="000000"/>
                </a:solidFill>
              </a:rPr>
              <a:t>or </a:t>
            </a:r>
          </a:p>
          <a:p>
            <a:pPr marL="0" marR="0" lvl="0" indent="0" algn="l" fontAlgn="auto">
              <a:lnSpc>
                <a:spcPct val="90000"/>
              </a:lnSpc>
              <a:spcAft>
                <a:spcPts val="600"/>
              </a:spcAft>
              <a:buClrTx/>
              <a:buSzTx/>
              <a:tabLst/>
              <a:defRPr/>
            </a:pPr>
            <a:r>
              <a:rPr lang="en-US" sz="4000" dirty="0">
                <a:solidFill>
                  <a:srgbClr val="000000"/>
                </a:solidFill>
              </a:rPr>
              <a:t>Kansas Senior Plan G </a:t>
            </a:r>
            <a:r>
              <a:rPr lang="en-US" sz="4000" dirty="0">
                <a:solidFill>
                  <a:srgbClr val="FF0000"/>
                </a:solidFill>
              </a:rPr>
              <a:t>Select</a:t>
            </a:r>
            <a:r>
              <a:rPr lang="en-US" sz="4000" dirty="0">
                <a:solidFill>
                  <a:srgbClr val="000000"/>
                </a:solidFill>
              </a:rPr>
              <a:t> </a:t>
            </a:r>
            <a:endParaRPr kumimoji="0" lang="en-US" sz="4000" b="1" i="0" u="none" strike="noStrike" cap="none" spc="0" normalizeH="0" baseline="0" noProof="0" dirty="0">
              <a:ln>
                <a:noFill/>
              </a:ln>
              <a:solidFill>
                <a:srgbClr val="000000"/>
              </a:solidFill>
              <a:effectLst/>
              <a:uLnTx/>
              <a:uFillTx/>
            </a:endParaRPr>
          </a:p>
        </p:txBody>
      </p:sp>
      <p:sp>
        <p:nvSpPr>
          <p:cNvPr id="21"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Content Placeholder 2"/>
          <p:cNvSpPr txBox="1">
            <a:spLocks/>
          </p:cNvSpPr>
          <p:nvPr/>
        </p:nvSpPr>
        <p:spPr>
          <a:xfrm>
            <a:off x="496384" y="2258435"/>
            <a:ext cx="5447216" cy="3961541"/>
          </a:xfrm>
          <a:prstGeom prst="rect">
            <a:avLst/>
          </a:prstGeom>
        </p:spPr>
        <p:txBody>
          <a:bodyPr vert="horz" lIns="91440" tIns="45720" rIns="91440" bIns="45720" rtlCol="0" anchor="ct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00006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000066"/>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000066"/>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en-US" dirty="0">
                <a:solidFill>
                  <a:schemeClr val="tx1"/>
                </a:solidFill>
              </a:rPr>
              <a:t>To be eligible to enroll in one of these plans you must live in a </a:t>
            </a:r>
            <a:r>
              <a:rPr lang="en-US" altLang="en-US" b="1" dirty="0">
                <a:solidFill>
                  <a:srgbClr val="FF0000"/>
                </a:solidFill>
              </a:rPr>
              <a:t>Select</a:t>
            </a:r>
            <a:r>
              <a:rPr lang="en-US" altLang="en-US" b="1" dirty="0">
                <a:solidFill>
                  <a:schemeClr val="tx1"/>
                </a:solidFill>
              </a:rPr>
              <a:t> </a:t>
            </a:r>
            <a:r>
              <a:rPr lang="en-US" altLang="en-US" dirty="0">
                <a:solidFill>
                  <a:schemeClr val="tx1"/>
                </a:solidFill>
              </a:rPr>
              <a:t>county. </a:t>
            </a:r>
          </a:p>
          <a:p>
            <a:pPr marL="0" indent="0">
              <a:buNone/>
            </a:pPr>
            <a:r>
              <a:rPr lang="en-US" altLang="en-US" dirty="0">
                <a:solidFill>
                  <a:schemeClr val="tx1"/>
                </a:solidFill>
              </a:rPr>
              <a:t>Here are those counties:</a:t>
            </a:r>
          </a:p>
          <a:p>
            <a:pPr marL="0" indent="0">
              <a:buNone/>
            </a:pPr>
            <a:r>
              <a:rPr lang="en-US" altLang="en-US" dirty="0">
                <a:solidFill>
                  <a:schemeClr val="tx1"/>
                </a:solidFill>
              </a:rPr>
              <a:t>Atchison, Brown, Butler, Chase, Chautauqua, Clay, Cowley, Doniphan, Douglas, Elk, Greenwood, Harper, Harvey, Jackson, Jefferson, Kingman, Leavenworth, Marion, Marshall, Osage, Pottawatomie, Pratt, Reno, Riley, Sedgwick, Shawnee, Sumner, Wabaunsee or Washington.</a:t>
            </a:r>
          </a:p>
          <a:p>
            <a:pPr marL="0" indent="0">
              <a:buNone/>
            </a:pPr>
            <a:r>
              <a:rPr lang="en-US" altLang="en-US" b="1" dirty="0">
                <a:solidFill>
                  <a:schemeClr val="tx1"/>
                </a:solidFill>
              </a:rPr>
              <a:t>You would also need to use a network hospital for any planned inpatient services.</a:t>
            </a:r>
          </a:p>
          <a:p>
            <a:pPr marL="0" indent="0">
              <a:buNone/>
            </a:pPr>
            <a:endParaRPr lang="en-US" altLang="en-US" sz="1600" b="1" dirty="0">
              <a:solidFill>
                <a:schemeClr val="tx1"/>
              </a:solidFill>
            </a:endParaRPr>
          </a:p>
          <a:p>
            <a:pPr marL="0" indent="0">
              <a:buNone/>
            </a:pPr>
            <a:r>
              <a:rPr lang="en-US" altLang="en-US" b="1" dirty="0">
                <a:solidFill>
                  <a:schemeClr val="tx1"/>
                </a:solidFill>
              </a:rPr>
              <a:t>Lawrence Memorial Hospital and KU Medical Center Hospital are not network hospitals currently. </a:t>
            </a:r>
          </a:p>
          <a:p>
            <a:pPr marL="457200" lvl="1" indent="0">
              <a:buNone/>
              <a:defRPr/>
            </a:pPr>
            <a:endParaRPr lang="en-US" sz="1600" dirty="0">
              <a:solidFill>
                <a:schemeClr val="tx1"/>
              </a:solidFill>
            </a:endParaRPr>
          </a:p>
        </p:txBody>
      </p:sp>
      <p:sp>
        <p:nvSpPr>
          <p:cNvPr id="8" name="Footer Placeholder 7"/>
          <p:cNvSpPr>
            <a:spLocks noGrp="1"/>
          </p:cNvSpPr>
          <p:nvPr>
            <p:ph type="ftr" sz="quarter" idx="11"/>
          </p:nvPr>
        </p:nvSpPr>
        <p:spPr>
          <a:xfrm>
            <a:off x="805661" y="6223702"/>
            <a:ext cx="3749040" cy="314067"/>
          </a:xfrm>
        </p:spPr>
        <p:txBody>
          <a:bodyPr vert="horz" lIns="91440" tIns="45720" rIns="91440" bIns="45720" rtlCol="0" anchor="ctr">
            <a:normAutofit/>
          </a:bodyPr>
          <a:lstStyle/>
          <a:p>
            <a:pPr algn="l">
              <a:spcAft>
                <a:spcPts val="600"/>
              </a:spcAft>
            </a:pPr>
            <a:fld id="{482FB370-DC39-4958-A655-11F817B97FB1}" type="slidenum">
              <a:rPr lang="en-US" sz="1100" kern="1200">
                <a:solidFill>
                  <a:srgbClr val="898989"/>
                </a:solidFill>
                <a:latin typeface="+mn-lt"/>
                <a:ea typeface="+mn-ea"/>
                <a:cs typeface="+mn-cs"/>
              </a:rPr>
              <a:pPr algn="l">
                <a:spcAft>
                  <a:spcPts val="600"/>
                </a:spcAft>
              </a:pPr>
              <a:t>17</a:t>
            </a:fld>
            <a:endParaRPr lang="en-US" sz="1100" kern="1200">
              <a:solidFill>
                <a:srgbClr val="898989"/>
              </a:solidFill>
              <a:latin typeface="+mn-lt"/>
              <a:ea typeface="+mn-ea"/>
              <a:cs typeface="+mn-cs"/>
            </a:endParaRPr>
          </a:p>
        </p:txBody>
      </p:sp>
      <p:sp>
        <p:nvSpPr>
          <p:cNvPr id="23"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0E962508-3ABE-4997-85F6-8BDD103C8EAC}"/>
              </a:ext>
            </a:extLst>
          </p:cNvPr>
          <p:cNvSpPr txBox="1"/>
          <p:nvPr/>
        </p:nvSpPr>
        <p:spPr>
          <a:xfrm>
            <a:off x="7039650" y="361508"/>
            <a:ext cx="3254364" cy="923330"/>
          </a:xfrm>
          <a:prstGeom prst="rect">
            <a:avLst/>
          </a:prstGeom>
          <a:noFill/>
        </p:spPr>
        <p:txBody>
          <a:bodyPr wrap="square" rtlCol="0">
            <a:spAutoFit/>
          </a:bodyPr>
          <a:lstStyle/>
          <a:p>
            <a:r>
              <a:rPr lang="en-US" dirty="0"/>
              <a:t>Direct bill Medicare Options</a:t>
            </a:r>
          </a:p>
          <a:p>
            <a:r>
              <a:rPr lang="en-US" dirty="0">
                <a:hlinkClick r:id="rId4"/>
              </a:rPr>
              <a:t>https://sehp.healthbenefitsprogram.ks.gov/retiree</a:t>
            </a:r>
            <a:r>
              <a:rPr lang="en-US" dirty="0"/>
              <a:t> </a:t>
            </a:r>
          </a:p>
        </p:txBody>
      </p:sp>
    </p:spTree>
    <p:extLst>
      <p:ext uri="{BB962C8B-B14F-4D97-AF65-F5344CB8AC3E}">
        <p14:creationId xmlns:p14="http://schemas.microsoft.com/office/powerpoint/2010/main" val="126765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0224789-D7A2-48F8-AE38-809779AB64A6}"/>
              </a:ext>
            </a:extLst>
          </p:cNvPr>
          <p:cNvGraphicFramePr>
            <a:graphicFrameLocks noGrp="1"/>
          </p:cNvGraphicFramePr>
          <p:nvPr>
            <p:extLst>
              <p:ext uri="{D42A27DB-BD31-4B8C-83A1-F6EECF244321}">
                <p14:modId xmlns:p14="http://schemas.microsoft.com/office/powerpoint/2010/main" val="895557497"/>
              </p:ext>
            </p:extLst>
          </p:nvPr>
        </p:nvGraphicFramePr>
        <p:xfrm>
          <a:off x="954156" y="474262"/>
          <a:ext cx="9846364" cy="6048570"/>
        </p:xfrm>
        <a:graphic>
          <a:graphicData uri="http://schemas.openxmlformats.org/drawingml/2006/table">
            <a:tbl>
              <a:tblPr firstRow="1" bandRow="1"/>
              <a:tblGrid>
                <a:gridCol w="2613301">
                  <a:extLst>
                    <a:ext uri="{9D8B030D-6E8A-4147-A177-3AD203B41FA5}">
                      <a16:colId xmlns:a16="http://schemas.microsoft.com/office/drawing/2014/main" val="1845930746"/>
                    </a:ext>
                  </a:extLst>
                </a:gridCol>
                <a:gridCol w="420864">
                  <a:extLst>
                    <a:ext uri="{9D8B030D-6E8A-4147-A177-3AD203B41FA5}">
                      <a16:colId xmlns:a16="http://schemas.microsoft.com/office/drawing/2014/main" val="4211213350"/>
                    </a:ext>
                  </a:extLst>
                </a:gridCol>
                <a:gridCol w="1801000">
                  <a:extLst>
                    <a:ext uri="{9D8B030D-6E8A-4147-A177-3AD203B41FA5}">
                      <a16:colId xmlns:a16="http://schemas.microsoft.com/office/drawing/2014/main" val="1412178032"/>
                    </a:ext>
                  </a:extLst>
                </a:gridCol>
                <a:gridCol w="592425">
                  <a:extLst>
                    <a:ext uri="{9D8B030D-6E8A-4147-A177-3AD203B41FA5}">
                      <a16:colId xmlns:a16="http://schemas.microsoft.com/office/drawing/2014/main" val="1630856024"/>
                    </a:ext>
                  </a:extLst>
                </a:gridCol>
                <a:gridCol w="1208576">
                  <a:extLst>
                    <a:ext uri="{9D8B030D-6E8A-4147-A177-3AD203B41FA5}">
                      <a16:colId xmlns:a16="http://schemas.microsoft.com/office/drawing/2014/main" val="481145597"/>
                    </a:ext>
                  </a:extLst>
                </a:gridCol>
                <a:gridCol w="1605714">
                  <a:extLst>
                    <a:ext uri="{9D8B030D-6E8A-4147-A177-3AD203B41FA5}">
                      <a16:colId xmlns:a16="http://schemas.microsoft.com/office/drawing/2014/main" val="1411176325"/>
                    </a:ext>
                  </a:extLst>
                </a:gridCol>
                <a:gridCol w="1604484">
                  <a:extLst>
                    <a:ext uri="{9D8B030D-6E8A-4147-A177-3AD203B41FA5}">
                      <a16:colId xmlns:a16="http://schemas.microsoft.com/office/drawing/2014/main" val="534219135"/>
                    </a:ext>
                  </a:extLst>
                </a:gridCol>
              </a:tblGrid>
              <a:tr h="441702">
                <a:tc gridSpan="7">
                  <a:txBody>
                    <a:bodyPr/>
                    <a:lstStyle/>
                    <a:p>
                      <a:pPr algn="l" fontAlgn="b">
                        <a:spcBef>
                          <a:spcPts val="0"/>
                        </a:spcBef>
                        <a:spcAft>
                          <a:spcPts val="0"/>
                        </a:spcAft>
                      </a:pPr>
                      <a:r>
                        <a:rPr lang="en-US" sz="1800" b="1" i="0" u="none" strike="noStrike" dirty="0">
                          <a:solidFill>
                            <a:srgbClr val="FFFFFF"/>
                          </a:solidFill>
                          <a:effectLst/>
                          <a:latin typeface="Calibri" panose="020F0502020204030204" pitchFamily="34" charset="0"/>
                        </a:rPr>
                        <a:t>Plan Year 2023 Retiree/Direct Bill Health Plan Rate Chart - Medicare Options</a:t>
                      </a:r>
                      <a:endParaRPr lang="en-US" sz="2300" b="0" i="0" u="none" strike="noStrike" dirty="0">
                        <a:effectLst/>
                        <a:latin typeface="Arial" panose="020B0604020202020204" pitchFamily="34" charset="0"/>
                      </a:endParaRPr>
                    </a:p>
                  </a:txBody>
                  <a:tcPr marL="117870" marR="117870" marT="58935" marB="5893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63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800866480"/>
                  </a:ext>
                </a:extLst>
              </a:tr>
              <a:tr h="408752">
                <a:tc gridSpan="7">
                  <a:txBody>
                    <a:bodyPr/>
                    <a:lstStyle/>
                    <a:p>
                      <a:pPr algn="l" fontAlgn="b">
                        <a:spcBef>
                          <a:spcPts val="0"/>
                        </a:spcBef>
                        <a:spcAft>
                          <a:spcPts val="0"/>
                        </a:spcAft>
                      </a:pPr>
                      <a:r>
                        <a:rPr lang="en-US" sz="1600" b="1" i="0" u="none" strike="noStrike">
                          <a:solidFill>
                            <a:srgbClr val="000000"/>
                          </a:solidFill>
                          <a:effectLst/>
                          <a:latin typeface="Calibri" panose="020F0502020204030204" pitchFamily="34" charset="0"/>
                        </a:rPr>
                        <a:t>Monthly Premiums for Medicare Plans Only Rates</a:t>
                      </a:r>
                      <a:endParaRPr lang="en-US" sz="2300" b="0" i="0" u="none" strike="noStrike">
                        <a:effectLst/>
                        <a:latin typeface="Arial" panose="020B0604020202020204" pitchFamily="34" charset="0"/>
                      </a:endParaRPr>
                    </a:p>
                  </a:txBody>
                  <a:tcPr marL="117870" marR="117870" marT="58935" marB="5893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63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785613454"/>
                  </a:ext>
                </a:extLst>
              </a:tr>
              <a:tr h="511025">
                <a:tc gridSpan="2">
                  <a:txBody>
                    <a:bodyPr/>
                    <a:lstStyle/>
                    <a:p>
                      <a:pPr algn="l" fontAlgn="b">
                        <a:spcBef>
                          <a:spcPts val="0"/>
                        </a:spcBef>
                        <a:spcAft>
                          <a:spcPts val="0"/>
                        </a:spcAft>
                      </a:pPr>
                      <a:r>
                        <a:rPr lang="en-US" sz="1800" b="1" i="0" u="none" strike="noStrike" dirty="0">
                          <a:solidFill>
                            <a:srgbClr val="000000"/>
                          </a:solidFill>
                          <a:effectLst/>
                          <a:latin typeface="Calibri" panose="020F0502020204030204" pitchFamily="34" charset="0"/>
                        </a:rPr>
                        <a:t>Medicare Plan </a:t>
                      </a: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pPr algn="l" fontAlgn="b">
                        <a:spcBef>
                          <a:spcPts val="0"/>
                        </a:spcBef>
                        <a:spcAft>
                          <a:spcPts val="0"/>
                        </a:spcAft>
                      </a:pP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1" i="0" u="none" strike="noStrike" dirty="0">
                          <a:solidFill>
                            <a:srgbClr val="000000"/>
                          </a:solidFill>
                          <a:effectLst/>
                          <a:latin typeface="Calibri" panose="020F0502020204030204" pitchFamily="34" charset="0"/>
                        </a:rPr>
                        <a:t>With Aetna Standard Part D</a:t>
                      </a: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500" b="1" i="0" u="none" strike="noStrike" dirty="0">
                        <a:solidFill>
                          <a:srgbClr val="000000"/>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500" b="1" i="0" u="none" strike="noStrike" dirty="0">
                          <a:solidFill>
                            <a:srgbClr val="000000"/>
                          </a:solidFill>
                          <a:effectLst/>
                          <a:latin typeface="+mn-lt"/>
                        </a:rPr>
                        <a:t>With SilverScript Premier Part D</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b">
                        <a:spcBef>
                          <a:spcPts val="0"/>
                        </a:spcBef>
                        <a:spcAft>
                          <a:spcPts val="0"/>
                        </a:spcAft>
                      </a:pPr>
                      <a:r>
                        <a:rPr lang="en-US" sz="1500" b="1" i="0" u="none" strike="noStrike" dirty="0">
                          <a:solidFill>
                            <a:srgbClr val="000000"/>
                          </a:solidFill>
                          <a:effectLst/>
                          <a:latin typeface="Calibri" panose="020F0502020204030204" pitchFamily="34" charset="0"/>
                        </a:rPr>
                        <a:t>With SilverScript Economy Part D</a:t>
                      </a: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Without Part D</a:t>
                      </a:r>
                      <a:endParaRPr lang="en-US" sz="2300" b="0" i="0" u="none" strike="noStrike">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954552216"/>
                  </a:ext>
                </a:extLst>
              </a:tr>
              <a:tr h="511025">
                <a:tc gridSpan="2">
                  <a:txBody>
                    <a:bodyPr/>
                    <a:lstStyle/>
                    <a:p>
                      <a:pPr algn="l" fontAlgn="b">
                        <a:spcBef>
                          <a:spcPts val="0"/>
                        </a:spcBef>
                        <a:spcAft>
                          <a:spcPts val="0"/>
                        </a:spcAft>
                      </a:pPr>
                      <a:r>
                        <a:rPr lang="en-US" sz="1500" b="1" i="0" u="none" strike="noStrike">
                          <a:solidFill>
                            <a:srgbClr val="000000"/>
                          </a:solidFill>
                          <a:effectLst/>
                          <a:latin typeface="Calibri" panose="020F0502020204030204" pitchFamily="34" charset="0"/>
                        </a:rPr>
                        <a:t>Aetna Medicare Freedom PPO ESA</a:t>
                      </a:r>
                      <a:endParaRPr lang="en-US" sz="2300" b="0" i="0" u="none" strike="noStrike">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$118.82</a:t>
                      </a: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b">
                        <a:spcBef>
                          <a:spcPts val="0"/>
                        </a:spcBef>
                        <a:spcAft>
                          <a:spcPts val="0"/>
                        </a:spcAft>
                      </a:pPr>
                      <a:r>
                        <a:rPr lang="en-US" sz="1500" b="0" i="0" u="none" strike="noStrike" dirty="0">
                          <a:effectLst/>
                          <a:latin typeface="+mn-lt"/>
                        </a:rPr>
                        <a:t>N/A</a:t>
                      </a: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b">
                        <a:spcBef>
                          <a:spcPts val="0"/>
                        </a:spcBef>
                        <a:spcAft>
                          <a:spcPts val="0"/>
                        </a:spcAft>
                      </a:pPr>
                      <a:r>
                        <a:rPr lang="en-US" sz="1500" b="0" i="0" u="none" strike="noStrike" dirty="0">
                          <a:solidFill>
                            <a:srgbClr val="000000"/>
                          </a:solidFill>
                          <a:effectLst/>
                          <a:latin typeface="+mn-lt"/>
                        </a:rPr>
                        <a:t>N/A</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a:solidFill>
                            <a:srgbClr val="000000"/>
                          </a:solidFill>
                          <a:effectLst/>
                          <a:latin typeface="+mn-lt"/>
                        </a:rPr>
                        <a:t>N/A</a:t>
                      </a:r>
                      <a:endParaRPr lang="en-US" sz="1500" b="0" i="0" u="none" strike="noStrike">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162344163"/>
                  </a:ext>
                </a:extLst>
              </a:tr>
              <a:tr h="385374">
                <a:tc gridSpan="2">
                  <a:txBody>
                    <a:bodyPr/>
                    <a:lstStyle/>
                    <a:p>
                      <a:pPr algn="l" fontAlgn="b">
                        <a:spcBef>
                          <a:spcPts val="0"/>
                        </a:spcBef>
                        <a:spcAft>
                          <a:spcPts val="0"/>
                        </a:spcAft>
                      </a:pPr>
                      <a:r>
                        <a:rPr lang="en-US" sz="1500" b="1" i="0" u="none" strike="noStrike">
                          <a:solidFill>
                            <a:srgbClr val="000000"/>
                          </a:solidFill>
                          <a:effectLst/>
                          <a:latin typeface="Calibri" panose="020F0502020204030204" pitchFamily="34" charset="0"/>
                        </a:rPr>
                        <a:t>Aetna Medicare Elite PPO ESA</a:t>
                      </a:r>
                      <a:endParaRPr lang="en-US" sz="2300" b="0" i="0" u="none" strike="noStrike">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$207.00</a:t>
                      </a: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b">
                        <a:spcBef>
                          <a:spcPts val="0"/>
                        </a:spcBef>
                        <a:spcAft>
                          <a:spcPts val="0"/>
                        </a:spcAft>
                      </a:pPr>
                      <a:r>
                        <a:rPr lang="en-US" sz="1500" b="0" i="0" u="none" strike="noStrike" dirty="0">
                          <a:effectLst/>
                          <a:latin typeface="+mn-lt"/>
                        </a:rPr>
                        <a:t>N/A</a:t>
                      </a: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b">
                        <a:spcBef>
                          <a:spcPts val="0"/>
                        </a:spcBef>
                        <a:spcAft>
                          <a:spcPts val="0"/>
                        </a:spcAft>
                      </a:pPr>
                      <a:r>
                        <a:rPr lang="en-US" sz="1500" b="0" i="0" u="none" strike="noStrike" dirty="0">
                          <a:solidFill>
                            <a:srgbClr val="000000"/>
                          </a:solidFill>
                          <a:effectLst/>
                          <a:latin typeface="+mn-lt"/>
                        </a:rPr>
                        <a:t>N/A</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dirty="0">
                          <a:solidFill>
                            <a:srgbClr val="000000"/>
                          </a:solidFill>
                          <a:effectLst/>
                          <a:latin typeface="+mn-lt"/>
                        </a:rPr>
                        <a:t>N/A</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771699957"/>
                  </a:ext>
                </a:extLst>
              </a:tr>
              <a:tr h="356797">
                <a:tc gridSpan="2">
                  <a:txBody>
                    <a:bodyPr/>
                    <a:lstStyle/>
                    <a:p>
                      <a:pPr algn="l" fontAlgn="b">
                        <a:spcBef>
                          <a:spcPts val="0"/>
                        </a:spcBef>
                        <a:spcAft>
                          <a:spcPts val="0"/>
                        </a:spcAft>
                      </a:pPr>
                      <a:r>
                        <a:rPr lang="en-US" sz="1500" b="1" i="0" u="none" strike="noStrike" dirty="0">
                          <a:solidFill>
                            <a:srgbClr val="000000"/>
                          </a:solidFill>
                          <a:effectLst/>
                          <a:latin typeface="Calibri" panose="020F0502020204030204" pitchFamily="34" charset="0"/>
                        </a:rPr>
                        <a:t>BCBKS Kansas Senior Plan C***</a:t>
                      </a: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N/A</a:t>
                      </a: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b">
                        <a:spcBef>
                          <a:spcPts val="0"/>
                        </a:spcBef>
                        <a:spcAft>
                          <a:spcPts val="0"/>
                        </a:spcAft>
                      </a:pPr>
                      <a:r>
                        <a:rPr lang="en-US" sz="1500" b="0" i="0" u="none" strike="noStrike" dirty="0">
                          <a:effectLst/>
                          <a:latin typeface="+mn-lt"/>
                        </a:rPr>
                        <a:t>$415.19</a:t>
                      </a: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b">
                        <a:spcBef>
                          <a:spcPts val="0"/>
                        </a:spcBef>
                        <a:spcAft>
                          <a:spcPts val="0"/>
                        </a:spcAft>
                      </a:pPr>
                      <a:r>
                        <a:rPr lang="en-US" sz="1500" b="0" i="0" u="none" strike="noStrike" dirty="0">
                          <a:solidFill>
                            <a:srgbClr val="000000"/>
                          </a:solidFill>
                          <a:effectLst/>
                          <a:latin typeface="+mn-lt"/>
                        </a:rPr>
                        <a:t>$300.95</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dirty="0">
                          <a:solidFill>
                            <a:srgbClr val="000000"/>
                          </a:solidFill>
                          <a:effectLst/>
                          <a:latin typeface="+mn-lt"/>
                        </a:rPr>
                        <a:t>$271.89</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483147269"/>
                  </a:ext>
                </a:extLst>
              </a:tr>
              <a:tr h="381228">
                <a:tc gridSpan="2">
                  <a:txBody>
                    <a:bodyPr/>
                    <a:lstStyle/>
                    <a:p>
                      <a:pPr algn="l" fontAlgn="b">
                        <a:spcBef>
                          <a:spcPts val="0"/>
                        </a:spcBef>
                        <a:spcAft>
                          <a:spcPts val="0"/>
                        </a:spcAft>
                      </a:pPr>
                      <a:r>
                        <a:rPr lang="en-US" sz="1500" b="1" i="0" u="none" strike="noStrike" dirty="0">
                          <a:solidFill>
                            <a:srgbClr val="000000"/>
                          </a:solidFill>
                          <a:effectLst/>
                          <a:latin typeface="Calibri" panose="020F0502020204030204" pitchFamily="34" charset="0"/>
                        </a:rPr>
                        <a:t>BCBKS Kansas Senior Plan C Select***</a:t>
                      </a: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N/A</a:t>
                      </a: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b">
                        <a:spcBef>
                          <a:spcPts val="0"/>
                        </a:spcBef>
                        <a:spcAft>
                          <a:spcPts val="0"/>
                        </a:spcAft>
                      </a:pPr>
                      <a:r>
                        <a:rPr lang="en-US" sz="1500" b="0" i="0" u="none" strike="noStrike" dirty="0">
                          <a:effectLst/>
                          <a:latin typeface="+mn-lt"/>
                        </a:rPr>
                        <a:t>$336.62</a:t>
                      </a: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b">
                        <a:spcBef>
                          <a:spcPts val="0"/>
                        </a:spcBef>
                        <a:spcAft>
                          <a:spcPts val="0"/>
                        </a:spcAft>
                      </a:pPr>
                      <a:r>
                        <a:rPr lang="en-US" sz="1500" b="0" i="0" u="none" strike="noStrike" dirty="0">
                          <a:solidFill>
                            <a:srgbClr val="000000"/>
                          </a:solidFill>
                          <a:effectLst/>
                          <a:latin typeface="+mn-lt"/>
                        </a:rPr>
                        <a:t>$222.38</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dirty="0">
                          <a:solidFill>
                            <a:srgbClr val="000000"/>
                          </a:solidFill>
                          <a:effectLst/>
                          <a:latin typeface="+mn-lt"/>
                        </a:rPr>
                        <a:t>$193.32</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40252573"/>
                  </a:ext>
                </a:extLst>
              </a:tr>
              <a:tr h="371061">
                <a:tc gridSpan="2">
                  <a:txBody>
                    <a:bodyPr/>
                    <a:lstStyle/>
                    <a:p>
                      <a:pPr algn="l" fontAlgn="b">
                        <a:spcBef>
                          <a:spcPts val="0"/>
                        </a:spcBef>
                        <a:spcAft>
                          <a:spcPts val="0"/>
                        </a:spcAft>
                      </a:pPr>
                      <a:r>
                        <a:rPr lang="en-US" sz="1500" b="1" i="0" u="none" strike="noStrike">
                          <a:solidFill>
                            <a:srgbClr val="000000"/>
                          </a:solidFill>
                          <a:effectLst/>
                          <a:latin typeface="Calibri" panose="020F0502020204030204" pitchFamily="34" charset="0"/>
                        </a:rPr>
                        <a:t>BCBKS Kansas Senior Plan G</a:t>
                      </a:r>
                      <a:endParaRPr lang="en-US" sz="2300" b="0" i="0" u="none" strike="noStrike">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N/A</a:t>
                      </a: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b">
                        <a:spcBef>
                          <a:spcPts val="0"/>
                        </a:spcBef>
                        <a:spcAft>
                          <a:spcPts val="0"/>
                        </a:spcAft>
                      </a:pPr>
                      <a:r>
                        <a:rPr lang="en-US" sz="1500" b="0" i="0" u="none" strike="noStrike" dirty="0">
                          <a:effectLst/>
                          <a:latin typeface="+mn-lt"/>
                        </a:rPr>
                        <a:t>$393.44</a:t>
                      </a: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b">
                        <a:spcBef>
                          <a:spcPts val="0"/>
                        </a:spcBef>
                        <a:spcAft>
                          <a:spcPts val="0"/>
                        </a:spcAft>
                      </a:pPr>
                      <a:r>
                        <a:rPr lang="en-US" sz="1500" b="0" i="0" u="none" strike="noStrike" dirty="0">
                          <a:solidFill>
                            <a:srgbClr val="000000"/>
                          </a:solidFill>
                          <a:effectLst/>
                          <a:latin typeface="+mn-lt"/>
                        </a:rPr>
                        <a:t>$279.20</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dirty="0">
                          <a:solidFill>
                            <a:srgbClr val="000000"/>
                          </a:solidFill>
                          <a:effectLst/>
                          <a:latin typeface="+mn-lt"/>
                        </a:rPr>
                        <a:t>$250.14</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266488984"/>
                  </a:ext>
                </a:extLst>
              </a:tr>
              <a:tr h="511025">
                <a:tc gridSpan="2">
                  <a:txBody>
                    <a:bodyPr/>
                    <a:lstStyle/>
                    <a:p>
                      <a:pPr algn="l" fontAlgn="b">
                        <a:spcBef>
                          <a:spcPts val="0"/>
                        </a:spcBef>
                        <a:spcAft>
                          <a:spcPts val="0"/>
                        </a:spcAft>
                      </a:pPr>
                      <a:r>
                        <a:rPr lang="en-US" sz="1500" b="1" i="0" u="none" strike="noStrike">
                          <a:solidFill>
                            <a:srgbClr val="000000"/>
                          </a:solidFill>
                          <a:effectLst/>
                          <a:latin typeface="Calibri" panose="020F0502020204030204" pitchFamily="34" charset="0"/>
                        </a:rPr>
                        <a:t>BCBKS Kansas Senior Plan G Select</a:t>
                      </a:r>
                      <a:endParaRPr lang="en-US" sz="2300" b="0" i="0" u="none" strike="noStrike">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N/A</a:t>
                      </a: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b">
                        <a:spcBef>
                          <a:spcPts val="0"/>
                        </a:spcBef>
                        <a:spcAft>
                          <a:spcPts val="0"/>
                        </a:spcAft>
                      </a:pPr>
                      <a:r>
                        <a:rPr lang="en-US" sz="1500" b="0" i="0" u="none" strike="noStrike" dirty="0">
                          <a:effectLst/>
                          <a:latin typeface="+mn-lt"/>
                        </a:rPr>
                        <a:t>$325.46</a:t>
                      </a: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b">
                        <a:spcBef>
                          <a:spcPts val="0"/>
                        </a:spcBef>
                        <a:spcAft>
                          <a:spcPts val="0"/>
                        </a:spcAft>
                      </a:pPr>
                      <a:r>
                        <a:rPr lang="en-US" sz="1500" b="0" i="0" u="none" strike="noStrike" dirty="0">
                          <a:solidFill>
                            <a:srgbClr val="000000"/>
                          </a:solidFill>
                          <a:effectLst/>
                          <a:latin typeface="+mn-lt"/>
                        </a:rPr>
                        <a:t>$211.22</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dirty="0">
                          <a:solidFill>
                            <a:srgbClr val="000000"/>
                          </a:solidFill>
                          <a:effectLst/>
                          <a:latin typeface="+mn-lt"/>
                        </a:rPr>
                        <a:t>$182.16</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88899366"/>
                  </a:ext>
                </a:extLst>
              </a:tr>
              <a:tr h="419464">
                <a:tc gridSpan="2">
                  <a:txBody>
                    <a:bodyPr/>
                    <a:lstStyle/>
                    <a:p>
                      <a:pPr algn="l" fontAlgn="b">
                        <a:spcBef>
                          <a:spcPts val="0"/>
                        </a:spcBef>
                        <a:spcAft>
                          <a:spcPts val="0"/>
                        </a:spcAft>
                      </a:pPr>
                      <a:r>
                        <a:rPr lang="en-US" sz="1500" b="1" i="0" u="none" strike="noStrike">
                          <a:solidFill>
                            <a:srgbClr val="000000"/>
                          </a:solidFill>
                          <a:effectLst/>
                          <a:latin typeface="Calibri" panose="020F0502020204030204" pitchFamily="34" charset="0"/>
                        </a:rPr>
                        <a:t>BCBKS Kansas Senior Plan N </a:t>
                      </a:r>
                      <a:endParaRPr lang="en-US" sz="2300" b="0" i="0" u="none" strike="noStrike">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N/A</a:t>
                      </a: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b">
                        <a:spcBef>
                          <a:spcPts val="0"/>
                        </a:spcBef>
                        <a:spcAft>
                          <a:spcPts val="0"/>
                        </a:spcAft>
                      </a:pPr>
                      <a:r>
                        <a:rPr lang="en-US" sz="1500" b="0" i="0" u="none" strike="noStrike" dirty="0">
                          <a:effectLst/>
                          <a:latin typeface="+mn-lt"/>
                        </a:rPr>
                        <a:t>$336.08</a:t>
                      </a: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b">
                        <a:spcBef>
                          <a:spcPts val="0"/>
                        </a:spcBef>
                        <a:spcAft>
                          <a:spcPts val="0"/>
                        </a:spcAft>
                      </a:pPr>
                      <a:r>
                        <a:rPr lang="en-US" sz="1500" b="0" i="0" u="none" strike="noStrike" dirty="0">
                          <a:solidFill>
                            <a:srgbClr val="000000"/>
                          </a:solidFill>
                          <a:effectLst/>
                          <a:latin typeface="+mn-lt"/>
                        </a:rPr>
                        <a:t>$221.84</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spcBef>
                          <a:spcPts val="0"/>
                        </a:spcBef>
                        <a:spcAft>
                          <a:spcPts val="0"/>
                        </a:spcAft>
                      </a:pPr>
                      <a:r>
                        <a:rPr lang="en-US" sz="1500" b="0" i="0" u="none" strike="noStrike" dirty="0">
                          <a:solidFill>
                            <a:srgbClr val="000000"/>
                          </a:solidFill>
                          <a:effectLst/>
                          <a:latin typeface="+mn-lt"/>
                        </a:rPr>
                        <a:t>$192.78</a:t>
                      </a:r>
                      <a:endParaRPr lang="en-US" sz="1500" b="0" i="0" u="none" strike="noStrike" dirty="0">
                        <a:effectLst/>
                        <a:latin typeface="+mn-lt"/>
                      </a:endParaRPr>
                    </a:p>
                  </a:txBody>
                  <a:tcPr marL="9823" marR="9823" marT="9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530123746"/>
                  </a:ext>
                </a:extLst>
              </a:tr>
              <a:tr h="373215">
                <a:tc gridSpan="2">
                  <a:txBody>
                    <a:bodyPr/>
                    <a:lstStyle/>
                    <a:p>
                      <a:pPr algn="l" fontAlgn="b">
                        <a:spcBef>
                          <a:spcPts val="0"/>
                        </a:spcBef>
                        <a:spcAft>
                          <a:spcPts val="0"/>
                        </a:spcAft>
                      </a:pPr>
                      <a:r>
                        <a:rPr lang="en-US" sz="1500" b="0"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9823" marR="9823" marT="98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9823" marR="9823" marT="98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9823" marR="9823" marT="98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9823" marR="9823" marT="98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9823" marR="9823" marT="98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9823" marR="9823" marT="982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33570488"/>
                  </a:ext>
                </a:extLst>
              </a:tr>
              <a:tr h="408752">
                <a:tc gridSpan="6">
                  <a:txBody>
                    <a:bodyPr/>
                    <a:lstStyle/>
                    <a:p>
                      <a:pPr algn="ctr" fontAlgn="b">
                        <a:spcBef>
                          <a:spcPts val="0"/>
                        </a:spcBef>
                        <a:spcAft>
                          <a:spcPts val="0"/>
                        </a:spcAft>
                      </a:pPr>
                      <a:r>
                        <a:rPr lang="en-US" sz="1600" b="1" i="0" u="none" strike="noStrike" dirty="0" err="1">
                          <a:solidFill>
                            <a:srgbClr val="000000"/>
                          </a:solidFill>
                          <a:effectLst/>
                          <a:latin typeface="Calibri" panose="020F0502020204030204" pitchFamily="34" charset="0"/>
                        </a:rPr>
                        <a:t>Avésis</a:t>
                      </a:r>
                      <a:r>
                        <a:rPr lang="en-US" sz="1600" b="1" i="0" u="none" strike="noStrike" dirty="0">
                          <a:solidFill>
                            <a:srgbClr val="000000"/>
                          </a:solidFill>
                          <a:effectLst/>
                          <a:latin typeface="Calibri" panose="020F0502020204030204" pitchFamily="34" charset="0"/>
                        </a:rPr>
                        <a:t> Vision Services and Delta Dental Member Only Rates</a:t>
                      </a:r>
                      <a:endParaRPr lang="en-US" sz="2300" b="0" i="0" u="none" strike="noStrike" dirty="0">
                        <a:effectLst/>
                        <a:latin typeface="Arial" panose="020B0604020202020204" pitchFamily="34" charset="0"/>
                      </a:endParaRPr>
                    </a:p>
                  </a:txBody>
                  <a:tcPr marL="117870" marR="117870" marT="58935" marB="5893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spcBef>
                          <a:spcPts val="0"/>
                        </a:spcBef>
                        <a:spcAft>
                          <a:spcPts val="0"/>
                        </a:spcAft>
                      </a:pP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56936557"/>
                  </a:ext>
                </a:extLst>
              </a:tr>
              <a:tr h="392276">
                <a:tc>
                  <a:txBody>
                    <a:bodyPr/>
                    <a:lstStyle/>
                    <a:p>
                      <a:pPr algn="ctr" fontAlgn="b">
                        <a:spcBef>
                          <a:spcPts val="0"/>
                        </a:spcBef>
                        <a:spcAft>
                          <a:spcPts val="0"/>
                        </a:spcAft>
                      </a:pPr>
                      <a:r>
                        <a:rPr lang="en-US" sz="1500" b="1" i="0" u="none" strike="noStrike" dirty="0" err="1">
                          <a:solidFill>
                            <a:srgbClr val="000000"/>
                          </a:solidFill>
                          <a:effectLst/>
                          <a:latin typeface="+mn-lt"/>
                        </a:rPr>
                        <a:t>Avésis</a:t>
                      </a:r>
                      <a:r>
                        <a:rPr lang="en-US" sz="1500" b="1" i="0" u="none" strike="noStrike" dirty="0">
                          <a:solidFill>
                            <a:srgbClr val="000000"/>
                          </a:solidFill>
                          <a:effectLst/>
                          <a:latin typeface="+mn-lt"/>
                        </a:rPr>
                        <a:t> Vision - Basic</a:t>
                      </a:r>
                      <a:endParaRPr lang="en-US" sz="1500" b="1" i="0" u="none" strike="noStrike" dirty="0">
                        <a:effectLst/>
                        <a:latin typeface="+mn-lt"/>
                      </a:endParaRPr>
                    </a:p>
                  </a:txBody>
                  <a:tcPr marL="9823" marR="9823" marT="98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ctr" fontAlgn="b">
                        <a:spcBef>
                          <a:spcPts val="0"/>
                        </a:spcBef>
                        <a:spcAft>
                          <a:spcPts val="0"/>
                        </a:spcAft>
                      </a:pPr>
                      <a:r>
                        <a:rPr lang="en-US" sz="1500" b="1" i="0" u="none" strike="noStrike" dirty="0" err="1">
                          <a:solidFill>
                            <a:srgbClr val="000000"/>
                          </a:solidFill>
                          <a:effectLst/>
                          <a:latin typeface="+mn-lt"/>
                        </a:rPr>
                        <a:t>Avésis</a:t>
                      </a:r>
                      <a:r>
                        <a:rPr lang="en-US" sz="1500" b="1" i="0" u="none" strike="noStrike" dirty="0">
                          <a:solidFill>
                            <a:srgbClr val="000000"/>
                          </a:solidFill>
                          <a:effectLst/>
                          <a:latin typeface="+mn-lt"/>
                        </a:rPr>
                        <a:t> Vision - Premium</a:t>
                      </a:r>
                      <a:endParaRPr lang="en-US" sz="1500" b="1" i="0" u="none" strike="noStrike" dirty="0">
                        <a:effectLst/>
                        <a:latin typeface="+mn-lt"/>
                      </a:endParaRPr>
                    </a:p>
                  </a:txBody>
                  <a:tcPr marL="117870" marR="117870" marT="58935" marB="589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Surency Vision - Premium</a:t>
                      </a:r>
                      <a:endParaRPr lang="en-US" sz="2300" b="0" i="0" u="none" strike="noStrike">
                        <a:effectLst/>
                        <a:latin typeface="Arial" panose="020B0604020202020204" pitchFamily="34" charset="0"/>
                      </a:endParaRPr>
                    </a:p>
                  </a:txBody>
                  <a:tcPr marL="117870" marR="117870" marT="58935" marB="5893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lang="en-US"/>
                    </a:p>
                  </a:txBody>
                  <a:tcPr/>
                </a:tc>
                <a:tc gridSpan="2">
                  <a:txBody>
                    <a:bodyPr/>
                    <a:lstStyle/>
                    <a:p>
                      <a:pPr algn="ctr" fontAlgn="b">
                        <a:spcBef>
                          <a:spcPts val="0"/>
                        </a:spcBef>
                        <a:spcAft>
                          <a:spcPts val="0"/>
                        </a:spcAft>
                      </a:pPr>
                      <a:r>
                        <a:rPr lang="en-US" sz="1500" b="1" i="0" u="none" strike="noStrike" dirty="0">
                          <a:effectLst/>
                          <a:latin typeface="+mn-lt"/>
                        </a:rPr>
                        <a:t>Delta Dental</a:t>
                      </a:r>
                    </a:p>
                  </a:txBody>
                  <a:tcPr marL="117870" marR="117870" marT="58935" marB="589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lang="en-US"/>
                    </a:p>
                  </a:txBody>
                  <a:tcPr/>
                </a:tc>
                <a:tc>
                  <a:txBody>
                    <a:bodyPr/>
                    <a:lstStyle/>
                    <a:p>
                      <a:pPr algn="l" fontAlgn="b">
                        <a:spcBef>
                          <a:spcPts val="0"/>
                        </a:spcBef>
                        <a:spcAft>
                          <a:spcPts val="0"/>
                        </a:spcAft>
                      </a:pP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23513899"/>
                  </a:ext>
                </a:extLst>
              </a:tr>
              <a:tr h="392276">
                <a:tc>
                  <a:txBody>
                    <a:bodyPr/>
                    <a:lstStyle/>
                    <a:p>
                      <a:pPr algn="ctr" fontAlgn="b">
                        <a:spcBef>
                          <a:spcPts val="0"/>
                        </a:spcBef>
                        <a:spcAft>
                          <a:spcPts val="0"/>
                        </a:spcAft>
                      </a:pPr>
                      <a:r>
                        <a:rPr lang="en-US" sz="1500" b="0" i="0" u="none" strike="noStrike" dirty="0">
                          <a:solidFill>
                            <a:srgbClr val="000000"/>
                          </a:solidFill>
                          <a:effectLst/>
                          <a:latin typeface="+mn-lt"/>
                        </a:rPr>
                        <a:t>$2.88</a:t>
                      </a:r>
                      <a:endParaRPr lang="en-US" sz="1500" b="0" i="0" u="none" strike="noStrike" dirty="0">
                        <a:effectLst/>
                        <a:latin typeface="+mn-lt"/>
                      </a:endParaRPr>
                    </a:p>
                  </a:txBody>
                  <a:tcPr marL="9823" marR="9823" marT="98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3">
                  <a:txBody>
                    <a:bodyPr/>
                    <a:lstStyle/>
                    <a:p>
                      <a:pPr algn="ctr" fontAlgn="b">
                        <a:spcBef>
                          <a:spcPts val="0"/>
                        </a:spcBef>
                        <a:spcAft>
                          <a:spcPts val="0"/>
                        </a:spcAft>
                      </a:pPr>
                      <a:r>
                        <a:rPr lang="en-US" sz="1500" b="0" i="0" u="none" strike="noStrike" dirty="0">
                          <a:solidFill>
                            <a:srgbClr val="000000"/>
                          </a:solidFill>
                          <a:effectLst/>
                          <a:latin typeface="+mn-lt"/>
                        </a:rPr>
                        <a:t>$5.84</a:t>
                      </a:r>
                      <a:endParaRPr lang="en-US" sz="1500" b="0" i="0" u="none" strike="noStrike" dirty="0">
                        <a:effectLst/>
                        <a:latin typeface="+mn-lt"/>
                      </a:endParaRPr>
                    </a:p>
                  </a:txBody>
                  <a:tcPr marL="117870" marR="117870" marT="58935" marB="589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$7.24</a:t>
                      </a:r>
                      <a:endParaRPr lang="en-US" sz="2300" b="0" i="0" u="none" strike="noStrike" dirty="0">
                        <a:effectLst/>
                        <a:latin typeface="Arial" panose="020B0604020202020204" pitchFamily="34" charset="0"/>
                      </a:endParaRPr>
                    </a:p>
                  </a:txBody>
                  <a:tcPr marL="117870" marR="117870" marT="58935" marB="5893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gridSpan="2">
                  <a:txBody>
                    <a:bodyPr/>
                    <a:lstStyle/>
                    <a:p>
                      <a:pPr algn="ctr" fontAlgn="b">
                        <a:spcBef>
                          <a:spcPts val="0"/>
                        </a:spcBef>
                        <a:spcAft>
                          <a:spcPts val="0"/>
                        </a:spcAft>
                      </a:pPr>
                      <a:r>
                        <a:rPr lang="en-US" sz="1500" b="0" i="0" u="none" strike="noStrike" dirty="0">
                          <a:effectLst/>
                          <a:latin typeface="+mn-lt"/>
                        </a:rPr>
                        <a:t>$41.31</a:t>
                      </a:r>
                    </a:p>
                  </a:txBody>
                  <a:tcPr marL="117870" marR="117870" marT="58935" marB="589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b">
                        <a:spcBef>
                          <a:spcPts val="0"/>
                        </a:spcBef>
                        <a:spcAft>
                          <a:spcPts val="0"/>
                        </a:spcAft>
                      </a:pPr>
                      <a:endParaRPr lang="en-US" sz="2300" b="0" i="0" u="none" strike="noStrike" dirty="0">
                        <a:effectLst/>
                        <a:latin typeface="Arial" panose="020B0604020202020204" pitchFamily="34" charset="0"/>
                      </a:endParaRPr>
                    </a:p>
                  </a:txBody>
                  <a:tcPr marL="9823" marR="9823" marT="982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74115279"/>
                  </a:ext>
                </a:extLst>
              </a:tr>
            </a:tbl>
          </a:graphicData>
        </a:graphic>
      </p:graphicFrame>
    </p:spTree>
    <p:extLst>
      <p:ext uri="{BB962C8B-B14F-4D97-AF65-F5344CB8AC3E}">
        <p14:creationId xmlns:p14="http://schemas.microsoft.com/office/powerpoint/2010/main" val="3593542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9972"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p:cNvSpPr txBox="1">
            <a:spLocks/>
          </p:cNvSpPr>
          <p:nvPr/>
        </p:nvSpPr>
        <p:spPr>
          <a:xfrm>
            <a:off x="662954" y="574611"/>
            <a:ext cx="4766330" cy="14540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marL="0" marR="0" lvl="0" indent="0" fontAlgn="auto">
              <a:lnSpc>
                <a:spcPct val="90000"/>
              </a:lnSpc>
              <a:spcAft>
                <a:spcPts val="600"/>
              </a:spcAft>
              <a:buClrTx/>
              <a:buSzTx/>
              <a:tabLst/>
              <a:defRPr/>
            </a:pPr>
            <a:r>
              <a:rPr lang="en-US" sz="3600" dirty="0">
                <a:solidFill>
                  <a:srgbClr val="000000"/>
                </a:solidFill>
              </a:rPr>
              <a:t>SilverScript Part D</a:t>
            </a:r>
          </a:p>
          <a:p>
            <a:pPr marL="0" marR="0" lvl="0" indent="0" fontAlgn="auto">
              <a:lnSpc>
                <a:spcPct val="90000"/>
              </a:lnSpc>
              <a:spcAft>
                <a:spcPts val="600"/>
              </a:spcAft>
              <a:buClrTx/>
              <a:buSzTx/>
              <a:tabLst/>
              <a:defRPr/>
            </a:pPr>
            <a:r>
              <a:rPr kumimoji="0" lang="en-US" sz="3600" b="1" i="0" u="none" strike="noStrike" kern="1200" cap="none" spc="0" normalizeH="0" baseline="0" noProof="0" dirty="0">
                <a:ln>
                  <a:noFill/>
                </a:ln>
                <a:solidFill>
                  <a:srgbClr val="000000"/>
                </a:solidFill>
                <a:effectLst/>
                <a:uLnTx/>
                <a:uFillTx/>
                <a:latin typeface="+mj-lt"/>
                <a:ea typeface="+mj-ea"/>
                <a:cs typeface="+mj-cs"/>
              </a:rPr>
              <a:t>Prescription Dr</a:t>
            </a:r>
            <a:r>
              <a:rPr lang="en-US" sz="3600" dirty="0">
                <a:solidFill>
                  <a:srgbClr val="000000"/>
                </a:solidFill>
              </a:rPr>
              <a:t>ug</a:t>
            </a:r>
            <a:endParaRPr kumimoji="0" lang="en-US" sz="3600" b="1" i="0" u="none" strike="noStrike" kern="1200" cap="none" spc="0" normalizeH="0" baseline="0" noProof="0" dirty="0">
              <a:ln>
                <a:noFill/>
              </a:ln>
              <a:solidFill>
                <a:srgbClr val="000000"/>
              </a:solidFill>
              <a:effectLst/>
              <a:uLnTx/>
              <a:uFillTx/>
              <a:latin typeface="+mj-lt"/>
              <a:ea typeface="+mj-ea"/>
              <a:cs typeface="+mj-cs"/>
            </a:endParaRPr>
          </a:p>
        </p:txBody>
      </p:sp>
      <p:sp>
        <p:nvSpPr>
          <p:cNvPr id="10" name="Content Placeholder 2"/>
          <p:cNvSpPr txBox="1">
            <a:spLocks/>
          </p:cNvSpPr>
          <p:nvPr/>
        </p:nvSpPr>
        <p:spPr>
          <a:xfrm>
            <a:off x="662954" y="2287943"/>
            <a:ext cx="4765949" cy="3995446"/>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00006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000066"/>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000066"/>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altLang="en-US" sz="2800" dirty="0"/>
              <a:t>One of the SilverScript Part D plans can be added to the Kansas Senior Supplemental plans</a:t>
            </a:r>
          </a:p>
          <a:p>
            <a:pPr lvl="1">
              <a:defRPr/>
            </a:pPr>
            <a:r>
              <a:rPr lang="en-US" altLang="en-US" sz="2000" dirty="0"/>
              <a:t>SilverScript Premier Part D</a:t>
            </a:r>
          </a:p>
          <a:p>
            <a:pPr lvl="1">
              <a:defRPr/>
            </a:pPr>
            <a:r>
              <a:rPr lang="en-US" altLang="en-US" sz="2000" dirty="0"/>
              <a:t>SilverScript Economy Part D </a:t>
            </a:r>
            <a:endParaRPr lang="en-US" altLang="en-US" sz="2000" b="1" dirty="0">
              <a:solidFill>
                <a:srgbClr val="FF0000"/>
              </a:solidFill>
            </a:endParaRPr>
          </a:p>
          <a:p>
            <a:pPr marL="457200" lvl="1" indent="0">
              <a:buNone/>
              <a:defRPr/>
            </a:pPr>
            <a:endParaRPr lang="en-US" sz="2000" dirty="0">
              <a:effectLst/>
            </a:endParaRPr>
          </a:p>
          <a:p>
            <a:pPr marL="457200" lvl="1" indent="0">
              <a:buNone/>
              <a:defRPr/>
            </a:pPr>
            <a:r>
              <a:rPr lang="en-US" sz="2000" dirty="0">
                <a:effectLst/>
              </a:rPr>
              <a:t>For more information, go to www.caremark.com or contact SilverScript at 800-411-3986</a:t>
            </a:r>
            <a:endParaRPr lang="en-US" altLang="en-US" sz="2000" b="1" dirty="0">
              <a:solidFill>
                <a:srgbClr val="FF0000"/>
              </a:solidFill>
            </a:endParaRPr>
          </a:p>
          <a:p>
            <a:pPr marL="0" indent="0">
              <a:buNone/>
            </a:pPr>
            <a:endParaRPr lang="en-US" altLang="en-US" sz="2000" dirty="0">
              <a:solidFill>
                <a:schemeClr val="tx2"/>
              </a:solidFill>
            </a:endParaRPr>
          </a:p>
        </p:txBody>
      </p:sp>
      <p:sp>
        <p:nvSpPr>
          <p:cNvPr id="30"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6243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D8E67F2-F753-4E06-8229-4970A6725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4272"/>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2EE1BDFD-564B-44A4-841A-50D6A8E75C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angle 6">
            <a:extLst>
              <a:ext uri="{FF2B5EF4-FFF2-40B4-BE49-F238E27FC236}">
                <a16:creationId xmlns:a16="http://schemas.microsoft.com/office/drawing/2014/main" id="{936A0B14-9119-44B9-88C2-BCB708CF09BB}"/>
              </a:ext>
            </a:extLst>
          </p:cNvPr>
          <p:cNvSpPr/>
          <p:nvPr/>
        </p:nvSpPr>
        <p:spPr>
          <a:xfrm>
            <a:off x="6094105" y="802955"/>
            <a:ext cx="4977976" cy="1455996"/>
          </a:xfrm>
          <a:prstGeom prst="rect">
            <a:avLst/>
          </a:prstGeom>
        </p:spPr>
        <p:txBody>
          <a:bodyPr vert="horz" lIns="91440" tIns="45720" rIns="91440" bIns="45720" rtlCol="0" anchor="ctr">
            <a:normAutofit/>
          </a:bodyPr>
          <a:lstStyle/>
          <a:p>
            <a:pPr lvl="0">
              <a:lnSpc>
                <a:spcPct val="90000"/>
              </a:lnSpc>
              <a:spcBef>
                <a:spcPct val="0"/>
              </a:spcBef>
              <a:spcAft>
                <a:spcPts val="600"/>
              </a:spcAft>
              <a:defRPr/>
            </a:pPr>
            <a:r>
              <a:rPr lang="en-US" sz="4000" b="1" dirty="0">
                <a:solidFill>
                  <a:srgbClr val="000000"/>
                </a:solidFill>
                <a:latin typeface="+mj-lt"/>
                <a:ea typeface="+mj-ea"/>
                <a:cs typeface="+mj-cs"/>
              </a:rPr>
              <a:t>Things to Consider</a:t>
            </a:r>
          </a:p>
        </p:txBody>
      </p:sp>
      <p:sp>
        <p:nvSpPr>
          <p:cNvPr id="16" name="Freeform 60">
            <a:extLst>
              <a:ext uri="{FF2B5EF4-FFF2-40B4-BE49-F238E27FC236}">
                <a16:creationId xmlns:a16="http://schemas.microsoft.com/office/drawing/2014/main" id="{007B8288-68CC-4847-8419-CF535B6B7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3882" y="0"/>
            <a:ext cx="3880988" cy="2206512"/>
          </a:xfrm>
          <a:custGeom>
            <a:avLst/>
            <a:gdLst>
              <a:gd name="connsiteX0" fmla="*/ 20753 w 3960193"/>
              <a:gd name="connsiteY0" fmla="*/ 0 h 2251543"/>
              <a:gd name="connsiteX1" fmla="*/ 3939440 w 3960193"/>
              <a:gd name="connsiteY1" fmla="*/ 0 h 2251543"/>
              <a:gd name="connsiteX2" fmla="*/ 3949969 w 3960193"/>
              <a:gd name="connsiteY2" fmla="*/ 68994 h 2251543"/>
              <a:gd name="connsiteX3" fmla="*/ 3960193 w 3960193"/>
              <a:gd name="connsiteY3" fmla="*/ 271447 h 2251543"/>
              <a:gd name="connsiteX4" fmla="*/ 1980096 w 3960193"/>
              <a:gd name="connsiteY4" fmla="*/ 2251543 h 2251543"/>
              <a:gd name="connsiteX5" fmla="*/ 0 w 3960193"/>
              <a:gd name="connsiteY5" fmla="*/ 271447 h 2251543"/>
              <a:gd name="connsiteX6" fmla="*/ 10224 w 3960193"/>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3" h="2251543">
                <a:moveTo>
                  <a:pt x="20753" y="0"/>
                </a:moveTo>
                <a:lnTo>
                  <a:pt x="3939440" y="0"/>
                </a:lnTo>
                <a:lnTo>
                  <a:pt x="3949969" y="68994"/>
                </a:lnTo>
                <a:cubicBezTo>
                  <a:pt x="3956730" y="135559"/>
                  <a:pt x="3960193" y="203099"/>
                  <a:pt x="3960193" y="271447"/>
                </a:cubicBezTo>
                <a:cubicBezTo>
                  <a:pt x="3960193" y="1365024"/>
                  <a:pt x="3073674" y="2251543"/>
                  <a:pt x="1980096" y="2251543"/>
                </a:cubicBezTo>
                <a:cubicBezTo>
                  <a:pt x="886519" y="2251543"/>
                  <a:pt x="0" y="1365024"/>
                  <a:pt x="0" y="271447"/>
                </a:cubicBezTo>
                <a:cubicBezTo>
                  <a:pt x="0" y="203099"/>
                  <a:pt x="3463" y="135559"/>
                  <a:pt x="10224"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68">
            <a:extLst>
              <a:ext uri="{FF2B5EF4-FFF2-40B4-BE49-F238E27FC236}">
                <a16:creationId xmlns:a16="http://schemas.microsoft.com/office/drawing/2014/main" id="{32BA8EA8-C1B6-4309-B674-F9F399B962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12701"/>
            <a:ext cx="4942589" cy="3945299"/>
          </a:xfrm>
          <a:custGeom>
            <a:avLst/>
            <a:gdLst>
              <a:gd name="connsiteX0" fmla="*/ 2223943 w 4942589"/>
              <a:gd name="connsiteY0" fmla="*/ 0 h 3945299"/>
              <a:gd name="connsiteX1" fmla="*/ 4942589 w 4942589"/>
              <a:gd name="connsiteY1" fmla="*/ 2718646 h 3945299"/>
              <a:gd name="connsiteX2" fmla="*/ 4728945 w 4942589"/>
              <a:gd name="connsiteY2" fmla="*/ 3776866 h 3945299"/>
              <a:gd name="connsiteX3" fmla="*/ 4647806 w 4942589"/>
              <a:gd name="connsiteY3" fmla="*/ 3945299 h 3945299"/>
              <a:gd name="connsiteX4" fmla="*/ 0 w 4942589"/>
              <a:gd name="connsiteY4" fmla="*/ 3945299 h 3945299"/>
              <a:gd name="connsiteX5" fmla="*/ 0 w 4942589"/>
              <a:gd name="connsiteY5" fmla="*/ 1157971 h 3945299"/>
              <a:gd name="connsiteX6" fmla="*/ 126104 w 4942589"/>
              <a:gd name="connsiteY6" fmla="*/ 989335 h 3945299"/>
              <a:gd name="connsiteX7" fmla="*/ 2223943 w 4942589"/>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2589" h="3945299">
                <a:moveTo>
                  <a:pt x="2223943" y="0"/>
                </a:moveTo>
                <a:cubicBezTo>
                  <a:pt x="3725410" y="0"/>
                  <a:pt x="4942589" y="1217179"/>
                  <a:pt x="4942589" y="2718646"/>
                </a:cubicBezTo>
                <a:cubicBezTo>
                  <a:pt x="4942589" y="3094013"/>
                  <a:pt x="4866516" y="3451612"/>
                  <a:pt x="4728945" y="3776866"/>
                </a:cubicBezTo>
                <a:lnTo>
                  <a:pt x="4647806" y="3945299"/>
                </a:lnTo>
                <a:lnTo>
                  <a:pt x="0" y="3945299"/>
                </a:lnTo>
                <a:lnTo>
                  <a:pt x="0" y="1157971"/>
                </a:lnTo>
                <a:lnTo>
                  <a:pt x="126104" y="989335"/>
                </a:lnTo>
                <a:cubicBezTo>
                  <a:pt x="624744" y="385123"/>
                  <a:pt x="1379368" y="0"/>
                  <a:pt x="2223943"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Rectangle 5">
            <a:extLst>
              <a:ext uri="{FF2B5EF4-FFF2-40B4-BE49-F238E27FC236}">
                <a16:creationId xmlns:a16="http://schemas.microsoft.com/office/drawing/2014/main" id="{78527E4F-C2DD-414D-AA11-76E33F12F944}"/>
              </a:ext>
            </a:extLst>
          </p:cNvPr>
          <p:cNvSpPr/>
          <p:nvPr/>
        </p:nvSpPr>
        <p:spPr>
          <a:xfrm>
            <a:off x="6090574" y="2421682"/>
            <a:ext cx="4977578" cy="3639289"/>
          </a:xfrm>
          <a:prstGeom prst="rect">
            <a:avLst/>
          </a:prstGeom>
        </p:spPr>
        <p:txBody>
          <a:bodyPr vert="horz" lIns="91440" tIns="45720" rIns="91440" bIns="45720" rtlCol="0" anchor="ctr">
            <a:normAutofit/>
          </a:bodyPr>
          <a:lstStyle/>
          <a:p>
            <a:pPr marL="342900" lvl="0" indent="-228600">
              <a:lnSpc>
                <a:spcPct val="90000"/>
              </a:lnSpc>
              <a:spcBef>
                <a:spcPct val="20000"/>
              </a:spcBef>
              <a:buFont typeface="Arial" panose="020B0604020202020204" pitchFamily="34" charset="0"/>
              <a:buChar char="•"/>
              <a:defRPr/>
            </a:pPr>
            <a:r>
              <a:rPr lang="en-US" sz="2400" dirty="0">
                <a:solidFill>
                  <a:srgbClr val="000000"/>
                </a:solidFill>
              </a:rPr>
              <a:t>Age at Retirement</a:t>
            </a:r>
          </a:p>
          <a:p>
            <a:pPr marL="342900" lvl="0" indent="-228600">
              <a:lnSpc>
                <a:spcPct val="90000"/>
              </a:lnSpc>
              <a:spcBef>
                <a:spcPct val="20000"/>
              </a:spcBef>
              <a:buFont typeface="Arial" panose="020B0604020202020204" pitchFamily="34" charset="0"/>
              <a:buChar char="•"/>
              <a:defRPr/>
            </a:pPr>
            <a:r>
              <a:rPr lang="en-US" sz="2400" dirty="0">
                <a:solidFill>
                  <a:srgbClr val="000000"/>
                </a:solidFill>
              </a:rPr>
              <a:t>Date of Retirement</a:t>
            </a:r>
          </a:p>
          <a:p>
            <a:pPr marL="342900" lvl="0" indent="-228600">
              <a:lnSpc>
                <a:spcPct val="90000"/>
              </a:lnSpc>
              <a:spcBef>
                <a:spcPct val="20000"/>
              </a:spcBef>
              <a:buFont typeface="Arial" panose="020B0604020202020204" pitchFamily="34" charset="0"/>
              <a:buChar char="•"/>
              <a:defRPr/>
            </a:pPr>
            <a:r>
              <a:rPr lang="en-US" sz="2400" dirty="0">
                <a:solidFill>
                  <a:srgbClr val="000000"/>
                </a:solidFill>
              </a:rPr>
              <a:t>Supplemental Health Insurance</a:t>
            </a:r>
          </a:p>
          <a:p>
            <a:pPr marL="742950" lvl="1" indent="-228600">
              <a:lnSpc>
                <a:spcPct val="90000"/>
              </a:lnSpc>
              <a:spcBef>
                <a:spcPct val="20000"/>
              </a:spcBef>
              <a:buFont typeface="Arial" panose="020B0604020202020204" pitchFamily="34" charset="0"/>
              <a:buChar char="•"/>
              <a:defRPr/>
            </a:pPr>
            <a:r>
              <a:rPr lang="en-US" sz="2400" dirty="0">
                <a:solidFill>
                  <a:srgbClr val="000000"/>
                </a:solidFill>
              </a:rPr>
              <a:t>State of Kansas Direct Bill</a:t>
            </a:r>
          </a:p>
          <a:p>
            <a:pPr marL="742950" lvl="1" indent="-228600">
              <a:lnSpc>
                <a:spcPct val="90000"/>
              </a:lnSpc>
              <a:spcBef>
                <a:spcPct val="20000"/>
              </a:spcBef>
              <a:buFont typeface="Arial" panose="020B0604020202020204" pitchFamily="34" charset="0"/>
              <a:buChar char="•"/>
              <a:defRPr/>
            </a:pPr>
            <a:r>
              <a:rPr lang="en-US" sz="2400" dirty="0">
                <a:solidFill>
                  <a:srgbClr val="000000"/>
                </a:solidFill>
              </a:rPr>
              <a:t>COBRA</a:t>
            </a:r>
          </a:p>
          <a:p>
            <a:pPr marL="742950" lvl="1" indent="-228600">
              <a:lnSpc>
                <a:spcPct val="90000"/>
              </a:lnSpc>
              <a:spcBef>
                <a:spcPct val="20000"/>
              </a:spcBef>
              <a:buFont typeface="Arial" panose="020B0604020202020204" pitchFamily="34" charset="0"/>
              <a:buChar char="•"/>
              <a:defRPr/>
            </a:pPr>
            <a:r>
              <a:rPr lang="en-US" sz="2400" dirty="0">
                <a:solidFill>
                  <a:srgbClr val="000000"/>
                </a:solidFill>
              </a:rPr>
              <a:t>Private Insurance</a:t>
            </a:r>
          </a:p>
          <a:p>
            <a:pPr marL="742950" lvl="1" indent="-228600">
              <a:lnSpc>
                <a:spcPct val="90000"/>
              </a:lnSpc>
              <a:spcBef>
                <a:spcPct val="20000"/>
              </a:spcBef>
              <a:buFont typeface="Arial" panose="020B0604020202020204" pitchFamily="34" charset="0"/>
              <a:buChar char="•"/>
              <a:defRPr/>
            </a:pPr>
            <a:endParaRPr lang="en-US" sz="2400" dirty="0">
              <a:solidFill>
                <a:srgbClr val="000000"/>
              </a:solidFill>
            </a:endParaRPr>
          </a:p>
        </p:txBody>
      </p:sp>
    </p:spTree>
    <p:extLst>
      <p:ext uri="{BB962C8B-B14F-4D97-AF65-F5344CB8AC3E}">
        <p14:creationId xmlns:p14="http://schemas.microsoft.com/office/powerpoint/2010/main" val="1338860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D8E67F2-F753-4E06-8229-4970A6725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4272"/>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EE1BDFD-564B-44A4-841A-50D6A8E75C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angle 6">
            <a:extLst>
              <a:ext uri="{FF2B5EF4-FFF2-40B4-BE49-F238E27FC236}">
                <a16:creationId xmlns:a16="http://schemas.microsoft.com/office/drawing/2014/main" id="{936A0B14-9119-44B9-88C2-BCB708CF09BB}"/>
              </a:ext>
            </a:extLst>
          </p:cNvPr>
          <p:cNvSpPr/>
          <p:nvPr/>
        </p:nvSpPr>
        <p:spPr>
          <a:xfrm>
            <a:off x="6095999" y="130329"/>
            <a:ext cx="5195777" cy="1257600"/>
          </a:xfrm>
          <a:prstGeom prst="rect">
            <a:avLst/>
          </a:prstGeom>
        </p:spPr>
        <p:txBody>
          <a:bodyPr vert="horz" lIns="91440" tIns="45720" rIns="91440" bIns="45720" rtlCol="0" anchor="ctr">
            <a:normAutofit/>
          </a:bodyPr>
          <a:lstStyle/>
          <a:p>
            <a:pPr lvl="0" algn="ctr">
              <a:lnSpc>
                <a:spcPct val="90000"/>
              </a:lnSpc>
              <a:spcBef>
                <a:spcPct val="0"/>
              </a:spcBef>
              <a:spcAft>
                <a:spcPts val="600"/>
              </a:spcAft>
              <a:defRPr/>
            </a:pPr>
            <a:r>
              <a:rPr lang="en-US" sz="4000" b="1" dirty="0">
                <a:solidFill>
                  <a:srgbClr val="000000"/>
                </a:solidFill>
                <a:latin typeface="+mj-lt"/>
                <a:ea typeface="+mj-ea"/>
                <a:cs typeface="+mj-cs"/>
              </a:rPr>
              <a:t>SilverScript Part D</a:t>
            </a:r>
          </a:p>
        </p:txBody>
      </p:sp>
      <p:sp>
        <p:nvSpPr>
          <p:cNvPr id="16" name="Freeform 60">
            <a:extLst>
              <a:ext uri="{FF2B5EF4-FFF2-40B4-BE49-F238E27FC236}">
                <a16:creationId xmlns:a16="http://schemas.microsoft.com/office/drawing/2014/main" id="{007B8288-68CC-4847-8419-CF535B6B7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3882" y="0"/>
            <a:ext cx="3880988" cy="2206512"/>
          </a:xfrm>
          <a:custGeom>
            <a:avLst/>
            <a:gdLst>
              <a:gd name="connsiteX0" fmla="*/ 20753 w 3960193"/>
              <a:gd name="connsiteY0" fmla="*/ 0 h 2251543"/>
              <a:gd name="connsiteX1" fmla="*/ 3939440 w 3960193"/>
              <a:gd name="connsiteY1" fmla="*/ 0 h 2251543"/>
              <a:gd name="connsiteX2" fmla="*/ 3949969 w 3960193"/>
              <a:gd name="connsiteY2" fmla="*/ 68994 h 2251543"/>
              <a:gd name="connsiteX3" fmla="*/ 3960193 w 3960193"/>
              <a:gd name="connsiteY3" fmla="*/ 271447 h 2251543"/>
              <a:gd name="connsiteX4" fmla="*/ 1980096 w 3960193"/>
              <a:gd name="connsiteY4" fmla="*/ 2251543 h 2251543"/>
              <a:gd name="connsiteX5" fmla="*/ 0 w 3960193"/>
              <a:gd name="connsiteY5" fmla="*/ 271447 h 2251543"/>
              <a:gd name="connsiteX6" fmla="*/ 10224 w 3960193"/>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3" h="2251543">
                <a:moveTo>
                  <a:pt x="20753" y="0"/>
                </a:moveTo>
                <a:lnTo>
                  <a:pt x="3939440" y="0"/>
                </a:lnTo>
                <a:lnTo>
                  <a:pt x="3949969" y="68994"/>
                </a:lnTo>
                <a:cubicBezTo>
                  <a:pt x="3956730" y="135559"/>
                  <a:pt x="3960193" y="203099"/>
                  <a:pt x="3960193" y="271447"/>
                </a:cubicBezTo>
                <a:cubicBezTo>
                  <a:pt x="3960193" y="1365024"/>
                  <a:pt x="3073674" y="2251543"/>
                  <a:pt x="1980096" y="2251543"/>
                </a:cubicBezTo>
                <a:cubicBezTo>
                  <a:pt x="886519" y="2251543"/>
                  <a:pt x="0" y="1365024"/>
                  <a:pt x="0" y="271447"/>
                </a:cubicBezTo>
                <a:cubicBezTo>
                  <a:pt x="0" y="203099"/>
                  <a:pt x="3463" y="135559"/>
                  <a:pt x="10224"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68">
            <a:extLst>
              <a:ext uri="{FF2B5EF4-FFF2-40B4-BE49-F238E27FC236}">
                <a16:creationId xmlns:a16="http://schemas.microsoft.com/office/drawing/2014/main" id="{32BA8EA8-C1B6-4309-B674-F9F399B962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12701"/>
            <a:ext cx="4942589" cy="3945299"/>
          </a:xfrm>
          <a:custGeom>
            <a:avLst/>
            <a:gdLst>
              <a:gd name="connsiteX0" fmla="*/ 2223943 w 4942589"/>
              <a:gd name="connsiteY0" fmla="*/ 0 h 3945299"/>
              <a:gd name="connsiteX1" fmla="*/ 4942589 w 4942589"/>
              <a:gd name="connsiteY1" fmla="*/ 2718646 h 3945299"/>
              <a:gd name="connsiteX2" fmla="*/ 4728945 w 4942589"/>
              <a:gd name="connsiteY2" fmla="*/ 3776866 h 3945299"/>
              <a:gd name="connsiteX3" fmla="*/ 4647806 w 4942589"/>
              <a:gd name="connsiteY3" fmla="*/ 3945299 h 3945299"/>
              <a:gd name="connsiteX4" fmla="*/ 0 w 4942589"/>
              <a:gd name="connsiteY4" fmla="*/ 3945299 h 3945299"/>
              <a:gd name="connsiteX5" fmla="*/ 0 w 4942589"/>
              <a:gd name="connsiteY5" fmla="*/ 1157971 h 3945299"/>
              <a:gd name="connsiteX6" fmla="*/ 126104 w 4942589"/>
              <a:gd name="connsiteY6" fmla="*/ 989335 h 3945299"/>
              <a:gd name="connsiteX7" fmla="*/ 2223943 w 4942589"/>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2589" h="3945299">
                <a:moveTo>
                  <a:pt x="2223943" y="0"/>
                </a:moveTo>
                <a:cubicBezTo>
                  <a:pt x="3725410" y="0"/>
                  <a:pt x="4942589" y="1217179"/>
                  <a:pt x="4942589" y="2718646"/>
                </a:cubicBezTo>
                <a:cubicBezTo>
                  <a:pt x="4942589" y="3094013"/>
                  <a:pt x="4866516" y="3451612"/>
                  <a:pt x="4728945" y="3776866"/>
                </a:cubicBezTo>
                <a:lnTo>
                  <a:pt x="4647806" y="3945299"/>
                </a:lnTo>
                <a:lnTo>
                  <a:pt x="0" y="3945299"/>
                </a:lnTo>
                <a:lnTo>
                  <a:pt x="0" y="1157971"/>
                </a:lnTo>
                <a:lnTo>
                  <a:pt x="126104" y="989335"/>
                </a:lnTo>
                <a:cubicBezTo>
                  <a:pt x="624744" y="385123"/>
                  <a:pt x="1379368" y="0"/>
                  <a:pt x="2223943"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Rectangle 5">
            <a:extLst>
              <a:ext uri="{FF2B5EF4-FFF2-40B4-BE49-F238E27FC236}">
                <a16:creationId xmlns:a16="http://schemas.microsoft.com/office/drawing/2014/main" id="{78527E4F-C2DD-414D-AA11-76E33F12F944}"/>
              </a:ext>
            </a:extLst>
          </p:cNvPr>
          <p:cNvSpPr/>
          <p:nvPr/>
        </p:nvSpPr>
        <p:spPr>
          <a:xfrm>
            <a:off x="5927272" y="1322316"/>
            <a:ext cx="5943600" cy="5271675"/>
          </a:xfrm>
          <a:prstGeom prst="rect">
            <a:avLst/>
          </a:prstGeom>
        </p:spPr>
        <p:txBody>
          <a:bodyPr vert="horz" lIns="91440" tIns="45720" rIns="91440" bIns="45720" rtlCol="0" anchor="ctr">
            <a:normAutofit/>
          </a:bodyPr>
          <a:lstStyle/>
          <a:p>
            <a:pPr marL="342900" lvl="0" indent="-228600">
              <a:lnSpc>
                <a:spcPct val="120000"/>
              </a:lnSpc>
              <a:spcBef>
                <a:spcPct val="20000"/>
              </a:spcBef>
              <a:buFont typeface="Arial" panose="020B0604020202020204" pitchFamily="34" charset="0"/>
              <a:buChar char="•"/>
              <a:defRPr/>
            </a:pPr>
            <a:endParaRPr lang="en-US" sz="2400" dirty="0">
              <a:solidFill>
                <a:srgbClr val="000000"/>
              </a:solidFill>
            </a:endParaRPr>
          </a:p>
        </p:txBody>
      </p:sp>
      <p:sp>
        <p:nvSpPr>
          <p:cNvPr id="2" name="TextBox 1">
            <a:extLst>
              <a:ext uri="{FF2B5EF4-FFF2-40B4-BE49-F238E27FC236}">
                <a16:creationId xmlns:a16="http://schemas.microsoft.com/office/drawing/2014/main" id="{B5C5FD92-0290-44A5-B412-ABFD9C3D5531}"/>
              </a:ext>
            </a:extLst>
          </p:cNvPr>
          <p:cNvSpPr txBox="1"/>
          <p:nvPr/>
        </p:nvSpPr>
        <p:spPr>
          <a:xfrm>
            <a:off x="5813597" y="1255708"/>
            <a:ext cx="5348666" cy="5710153"/>
          </a:xfrm>
          <a:prstGeom prst="rect">
            <a:avLst/>
          </a:prstGeom>
          <a:noFill/>
        </p:spPr>
        <p:txBody>
          <a:bodyPr wrap="square" rtlCol="0">
            <a:spAutoFit/>
          </a:bodyPr>
          <a:lstStyle/>
          <a:p>
            <a:pPr marL="342900" marR="0" lvl="0" indent="-342900">
              <a:lnSpc>
                <a:spcPct val="107000"/>
              </a:lnSpc>
              <a:spcBef>
                <a:spcPts val="0"/>
              </a:spcBef>
              <a:spcAft>
                <a:spcPts val="8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The</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Premier Plan </a:t>
            </a:r>
            <a:r>
              <a:rPr lang="en-US" sz="1600" dirty="0">
                <a:effectLst/>
                <a:latin typeface="Calibri" panose="020F0502020204030204" pitchFamily="34" charset="0"/>
                <a:ea typeface="Calibri" panose="020F0502020204030204" pitchFamily="34" charset="0"/>
                <a:cs typeface="Times New Roman" panose="02020603050405020304" pitchFamily="18" charset="0"/>
              </a:rPr>
              <a:t>has a $0 deductible. It has five tiers and offers coverage through the Gap (a.k.a. “Donut Hole”) on all tiers. For 90-day prescription fills, you only pay 1.5 months’ co-pay, which can save you money on your medications. See the benefit summary for full co-pay details.</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The Economy Plan </a:t>
            </a:r>
            <a:r>
              <a:rPr lang="en-US" sz="1600" dirty="0">
                <a:effectLst/>
                <a:latin typeface="Calibri" panose="020F0502020204030204" pitchFamily="34" charset="0"/>
                <a:ea typeface="Calibri" panose="020F0502020204030204" pitchFamily="34" charset="0"/>
                <a:cs typeface="Calibri" panose="020F0502020204030204" pitchFamily="34" charset="0"/>
              </a:rPr>
              <a:t>has a $350 deductible. The deductible does not apply to Tier 1 and 2 drugs.  Coverage is provided through the Gap (a.k.a. “Donut Hole”) on Tier 1 and 2 drugs. For 90-day prescription fills, you may pay a reduced co-pay based on the tier level. See the benefit summary for full co-pay details.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altLang="en-US" dirty="0"/>
              <a:t>All State of Kansas drug coverage is considered creditable coverage.</a:t>
            </a:r>
          </a:p>
          <a:p>
            <a:pPr marL="628650" lvl="1" indent="-171450">
              <a:buFont typeface="Arial" panose="020B0604020202020204" pitchFamily="34" charset="0"/>
              <a:buChar char="•"/>
            </a:pPr>
            <a:r>
              <a:rPr lang="en-US" altLang="en-US" sz="1400" dirty="0"/>
              <a:t>Coverage that is as good as or better than Medicare prescription drug coverage.</a:t>
            </a:r>
          </a:p>
          <a:p>
            <a:pPr marL="628650" lvl="1" indent="-171450">
              <a:buFont typeface="Arial" panose="020B0604020202020204" pitchFamily="34" charset="0"/>
              <a:buChar char="•"/>
            </a:pPr>
            <a:r>
              <a:rPr lang="en-US" altLang="en-US" sz="1400" dirty="0"/>
              <a:t>You MUST have creditable drug coverage to avoid the Late Enrollment Penalty through Medicare.</a:t>
            </a:r>
          </a:p>
          <a:p>
            <a:pPr marL="1085850" lvl="2" indent="-171450">
              <a:buFont typeface="Arial" panose="020B0604020202020204" pitchFamily="34" charset="0"/>
              <a:buChar char="•"/>
            </a:pPr>
            <a:r>
              <a:rPr lang="en-US" altLang="en-US" sz="1400" dirty="0"/>
              <a:t>VA and Tricare are considered creditable coverage.</a:t>
            </a:r>
          </a:p>
          <a:p>
            <a:pPr marL="285750" indent="-285750">
              <a:buFont typeface="Arial" panose="020B0604020202020204" pitchFamily="34" charset="0"/>
              <a:buChar char="•"/>
            </a:pPr>
            <a:endParaRPr lang="en-US" altLang="en-US" dirty="0"/>
          </a:p>
          <a:p>
            <a:endParaRPr lang="en-US" dirty="0"/>
          </a:p>
        </p:txBody>
      </p:sp>
      <p:sp>
        <p:nvSpPr>
          <p:cNvPr id="3" name="TextBox 2">
            <a:extLst>
              <a:ext uri="{FF2B5EF4-FFF2-40B4-BE49-F238E27FC236}">
                <a16:creationId xmlns:a16="http://schemas.microsoft.com/office/drawing/2014/main" id="{DD41C1C2-FE4A-4A94-A896-ABB919D1B00A}"/>
              </a:ext>
            </a:extLst>
          </p:cNvPr>
          <p:cNvSpPr txBox="1"/>
          <p:nvPr/>
        </p:nvSpPr>
        <p:spPr>
          <a:xfrm>
            <a:off x="521574" y="4110784"/>
            <a:ext cx="3136025" cy="1200329"/>
          </a:xfrm>
          <a:prstGeom prst="rect">
            <a:avLst/>
          </a:prstGeom>
          <a:noFill/>
        </p:spPr>
        <p:txBody>
          <a:bodyPr wrap="square" rtlCol="0">
            <a:spAutoFit/>
          </a:bodyPr>
          <a:lstStyle/>
          <a:p>
            <a:r>
              <a:rPr lang="en-US" dirty="0"/>
              <a:t>SEHP SilverScript Information:</a:t>
            </a:r>
          </a:p>
          <a:p>
            <a:r>
              <a:rPr lang="en-US" dirty="0">
                <a:hlinkClick r:id="rId4"/>
              </a:rPr>
              <a:t>https://sehp.healthbenefitsprogram.ks.gov/retiree/medicare-retiree1/medicare-part-d</a:t>
            </a:r>
            <a:r>
              <a:rPr lang="en-US" dirty="0"/>
              <a:t>   </a:t>
            </a:r>
          </a:p>
        </p:txBody>
      </p:sp>
    </p:spTree>
    <p:extLst>
      <p:ext uri="{BB962C8B-B14F-4D97-AF65-F5344CB8AC3E}">
        <p14:creationId xmlns:p14="http://schemas.microsoft.com/office/powerpoint/2010/main" val="2045795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p:cNvSpPr txBox="1">
            <a:spLocks/>
          </p:cNvSpPr>
          <p:nvPr/>
        </p:nvSpPr>
        <p:spPr>
          <a:xfrm>
            <a:off x="354517" y="191523"/>
            <a:ext cx="5730949" cy="14540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marL="0" marR="0" lvl="0" indent="0" fontAlgn="auto">
              <a:lnSpc>
                <a:spcPct val="90000"/>
              </a:lnSpc>
              <a:spcAft>
                <a:spcPts val="600"/>
              </a:spcAft>
              <a:buClrTx/>
              <a:buSzTx/>
              <a:tabLst/>
              <a:defRPr/>
            </a:pPr>
            <a:r>
              <a:rPr kumimoji="0" lang="en-US" sz="4000" b="1" i="0" u="none" strike="noStrike" cap="none" spc="0" normalizeH="0" baseline="0" noProof="0" dirty="0">
                <a:ln>
                  <a:noFill/>
                </a:ln>
                <a:solidFill>
                  <a:srgbClr val="000000"/>
                </a:solidFill>
                <a:effectLst/>
                <a:uLnTx/>
                <a:uFillTx/>
              </a:rPr>
              <a:t>Medicare Information Resources</a:t>
            </a:r>
          </a:p>
        </p:txBody>
      </p:sp>
      <p:sp>
        <p:nvSpPr>
          <p:cNvPr id="21"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Content Placeholder 2"/>
          <p:cNvSpPr txBox="1">
            <a:spLocks/>
          </p:cNvSpPr>
          <p:nvPr/>
        </p:nvSpPr>
        <p:spPr>
          <a:xfrm>
            <a:off x="496384" y="2258435"/>
            <a:ext cx="5447216" cy="3961541"/>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00006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000066"/>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000066"/>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defRPr/>
            </a:pPr>
            <a:endParaRPr lang="en-US" sz="1600" dirty="0">
              <a:solidFill>
                <a:schemeClr val="tx1"/>
              </a:solidFill>
            </a:endParaRPr>
          </a:p>
        </p:txBody>
      </p:sp>
      <p:sp>
        <p:nvSpPr>
          <p:cNvPr id="8" name="Footer Placeholder 7"/>
          <p:cNvSpPr>
            <a:spLocks noGrp="1"/>
          </p:cNvSpPr>
          <p:nvPr>
            <p:ph type="ftr" sz="quarter" idx="11"/>
          </p:nvPr>
        </p:nvSpPr>
        <p:spPr>
          <a:xfrm>
            <a:off x="805661" y="6223702"/>
            <a:ext cx="3749040" cy="314067"/>
          </a:xfrm>
        </p:spPr>
        <p:txBody>
          <a:bodyPr vert="horz" lIns="91440" tIns="45720" rIns="91440" bIns="45720" rtlCol="0" anchor="ctr">
            <a:normAutofit/>
          </a:bodyPr>
          <a:lstStyle/>
          <a:p>
            <a:pPr algn="l">
              <a:spcAft>
                <a:spcPts val="600"/>
              </a:spcAft>
            </a:pPr>
            <a:fld id="{482FB370-DC39-4958-A655-11F817B97FB1}" type="slidenum">
              <a:rPr lang="en-US" sz="1100" kern="1200">
                <a:solidFill>
                  <a:srgbClr val="898989"/>
                </a:solidFill>
                <a:latin typeface="+mn-lt"/>
                <a:ea typeface="+mn-ea"/>
                <a:cs typeface="+mn-cs"/>
              </a:rPr>
              <a:pPr algn="l">
                <a:spcAft>
                  <a:spcPts val="600"/>
                </a:spcAft>
              </a:pPr>
              <a:t>21</a:t>
            </a:fld>
            <a:endParaRPr lang="en-US" sz="1100" kern="1200" dirty="0">
              <a:solidFill>
                <a:srgbClr val="898989"/>
              </a:solidFill>
              <a:latin typeface="+mn-lt"/>
              <a:ea typeface="+mn-ea"/>
              <a:cs typeface="+mn-cs"/>
            </a:endParaRPr>
          </a:p>
        </p:txBody>
      </p:sp>
      <p:sp>
        <p:nvSpPr>
          <p:cNvPr id="23"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3CDFAC89-238B-411C-A457-5F12D85DA96C}"/>
              </a:ext>
            </a:extLst>
          </p:cNvPr>
          <p:cNvSpPr txBox="1"/>
          <p:nvPr/>
        </p:nvSpPr>
        <p:spPr>
          <a:xfrm>
            <a:off x="431390" y="1645574"/>
            <a:ext cx="6269161" cy="4832092"/>
          </a:xfrm>
          <a:prstGeom prst="rect">
            <a:avLst/>
          </a:prstGeom>
          <a:noFill/>
        </p:spPr>
        <p:txBody>
          <a:bodyPr wrap="square" rtlCol="0">
            <a:spAutoFit/>
          </a:bodyPr>
          <a:lstStyle/>
          <a:p>
            <a:pPr lvl="0"/>
            <a:r>
              <a:rPr lang="en-US" sz="2000" b="1" dirty="0"/>
              <a:t>Senior Health Insurance Counseling for Kansas (SHICK)  </a:t>
            </a:r>
          </a:p>
          <a:p>
            <a:pPr marL="285750" indent="-285750">
              <a:buFont typeface="Arial" panose="020B0604020202020204" pitchFamily="34" charset="0"/>
              <a:buChar char="•"/>
            </a:pPr>
            <a:r>
              <a:rPr lang="en-US" sz="2000" dirty="0"/>
              <a:t>745 Vermont, Lawrence KS</a:t>
            </a:r>
          </a:p>
          <a:p>
            <a:pPr marL="285750" indent="-285750">
              <a:buFont typeface="Arial" panose="020B0604020202020204" pitchFamily="34" charset="0"/>
              <a:buChar char="•"/>
            </a:pPr>
            <a:r>
              <a:rPr lang="en-US" sz="2000" dirty="0"/>
              <a:t>785-842-0543   </a:t>
            </a:r>
          </a:p>
          <a:p>
            <a:pPr marL="285750" lvl="0" indent="-285750">
              <a:buFont typeface="Arial" panose="020B0604020202020204" pitchFamily="34" charset="0"/>
              <a:buChar char="•"/>
            </a:pPr>
            <a:r>
              <a:rPr lang="en-US" sz="2000" dirty="0"/>
              <a:t>Please call to set up an appointment</a:t>
            </a:r>
          </a:p>
          <a:p>
            <a:pPr marL="285750" lvl="0" indent="-285750">
              <a:buFont typeface="Arial" panose="020B0604020202020204" pitchFamily="34" charset="0"/>
              <a:buChar char="•"/>
            </a:pPr>
            <a:endParaRPr lang="en-US" sz="2000" dirty="0"/>
          </a:p>
          <a:p>
            <a:pPr lvl="0"/>
            <a:r>
              <a:rPr lang="en-US" sz="2000" dirty="0"/>
              <a:t>More information on their website. </a:t>
            </a:r>
          </a:p>
          <a:p>
            <a:pPr lvl="0"/>
            <a:r>
              <a:rPr lang="en-US" sz="1800" u="sng" dirty="0">
                <a:solidFill>
                  <a:srgbClr val="0000FF"/>
                </a:solidFill>
                <a:effectLst/>
                <a:ea typeface="Calibri" panose="020F0502020204030204" pitchFamily="34" charset="0"/>
                <a:cs typeface="Calibri" panose="020F0502020204030204" pitchFamily="34" charset="0"/>
                <a:hlinkClick r:id="rId4"/>
              </a:rPr>
              <a:t>https://yoursrc.org/home/resources-for-seniors/medicare-health-insurance/</a:t>
            </a:r>
            <a:endParaRPr lang="en-US" sz="2000" dirty="0"/>
          </a:p>
          <a:p>
            <a:pPr lvl="0"/>
            <a:endParaRPr lang="en-US" sz="2000" dirty="0"/>
          </a:p>
          <a:p>
            <a:pPr lvl="0"/>
            <a:r>
              <a:rPr lang="en-US" sz="2000" b="1" dirty="0"/>
              <a:t>Medicare.gov and mymedicare.gov</a:t>
            </a:r>
          </a:p>
          <a:p>
            <a:pPr marL="285750" lvl="0" indent="-285750">
              <a:buFont typeface="Arial" panose="020B0604020202020204" pitchFamily="34" charset="0"/>
              <a:buChar char="•"/>
            </a:pPr>
            <a:r>
              <a:rPr lang="en-US" sz="2000" dirty="0"/>
              <a:t>Can create an account and enter current prescriptions</a:t>
            </a:r>
          </a:p>
          <a:p>
            <a:pPr marL="285750" lvl="0" indent="-285750">
              <a:buFont typeface="Arial" panose="020B0604020202020204" pitchFamily="34" charset="0"/>
              <a:buChar char="•"/>
            </a:pPr>
            <a:r>
              <a:rPr lang="en-US" sz="2000" dirty="0"/>
              <a:t>Gives creditable coverage options for you</a:t>
            </a:r>
          </a:p>
          <a:p>
            <a:pPr marL="285750" lvl="0" indent="-285750">
              <a:buFont typeface="Arial" panose="020B0604020202020204" pitchFamily="34" charset="0"/>
              <a:buChar char="•"/>
            </a:pPr>
            <a:r>
              <a:rPr lang="en-US" dirty="0"/>
              <a:t>Medicare &amp; You :   </a:t>
            </a:r>
            <a:r>
              <a:rPr lang="en-US" u="sng" dirty="0">
                <a:hlinkClick r:id="rId5"/>
              </a:rPr>
              <a:t>https://www.medicare.gov/Pubs/pdf/10050-medicare-and-you.pdf</a:t>
            </a:r>
            <a:r>
              <a:rPr lang="en-US" dirty="0"/>
              <a:t> </a:t>
            </a:r>
          </a:p>
          <a:p>
            <a:endParaRPr lang="en-US" dirty="0"/>
          </a:p>
        </p:txBody>
      </p:sp>
      <p:sp>
        <p:nvSpPr>
          <p:cNvPr id="5" name="TextBox 4">
            <a:extLst>
              <a:ext uri="{FF2B5EF4-FFF2-40B4-BE49-F238E27FC236}">
                <a16:creationId xmlns:a16="http://schemas.microsoft.com/office/drawing/2014/main" id="{0E76763E-C69B-43E8-BD64-0DEF8464F737}"/>
              </a:ext>
            </a:extLst>
          </p:cNvPr>
          <p:cNvSpPr txBox="1"/>
          <p:nvPr/>
        </p:nvSpPr>
        <p:spPr>
          <a:xfrm>
            <a:off x="7405148" y="92759"/>
            <a:ext cx="2343009" cy="1477328"/>
          </a:xfrm>
          <a:prstGeom prst="rect">
            <a:avLst/>
          </a:prstGeom>
          <a:noFill/>
        </p:spPr>
        <p:txBody>
          <a:bodyPr wrap="square" rtlCol="0">
            <a:spAutoFit/>
          </a:bodyPr>
          <a:lstStyle/>
          <a:p>
            <a:r>
              <a:rPr lang="en-US" dirty="0"/>
              <a:t>SHICK Website: </a:t>
            </a:r>
            <a:r>
              <a:rPr lang="en-US" u="sng" dirty="0">
                <a:hlinkClick r:id="rId6"/>
              </a:rPr>
              <a:t>http://kdads.ks.gov/commissions/commission-on-aging/medicare-programs/shick</a:t>
            </a:r>
            <a:endParaRPr lang="en-US" dirty="0"/>
          </a:p>
        </p:txBody>
      </p:sp>
    </p:spTree>
    <p:extLst>
      <p:ext uri="{BB962C8B-B14F-4D97-AF65-F5344CB8AC3E}">
        <p14:creationId xmlns:p14="http://schemas.microsoft.com/office/powerpoint/2010/main" val="2678508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1"/>
          <p:cNvSpPr txBox="1">
            <a:spLocks/>
          </p:cNvSpPr>
          <p:nvPr/>
        </p:nvSpPr>
        <p:spPr>
          <a:xfrm>
            <a:off x="6094105" y="802955"/>
            <a:ext cx="4977976" cy="14540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marL="0" marR="0" lvl="0" indent="0" algn="l" fontAlgn="auto">
              <a:lnSpc>
                <a:spcPct val="90000"/>
              </a:lnSpc>
              <a:spcAft>
                <a:spcPts val="600"/>
              </a:spcAft>
              <a:buClrTx/>
              <a:buSzTx/>
              <a:tabLst/>
              <a:defRPr/>
            </a:pPr>
            <a:r>
              <a:rPr lang="en-US" kern="1200">
                <a:solidFill>
                  <a:srgbClr val="000000"/>
                </a:solidFill>
                <a:latin typeface="+mj-lt"/>
                <a:ea typeface="+mj-ea"/>
                <a:cs typeface="+mj-cs"/>
              </a:rPr>
              <a:t>I am ready to retire, what do I do?</a:t>
            </a:r>
            <a:endParaRPr kumimoji="0" lang="en-US" b="1" i="0" u="none" strike="noStrike" kern="1200" cap="none" spc="0" normalizeH="0" baseline="0" noProof="0">
              <a:ln>
                <a:noFill/>
              </a:ln>
              <a:solidFill>
                <a:srgbClr val="000000"/>
              </a:solidFill>
              <a:effectLst/>
              <a:uLnTx/>
              <a:uFillTx/>
              <a:latin typeface="+mj-lt"/>
              <a:ea typeface="+mj-ea"/>
              <a:cs typeface="+mj-cs"/>
            </a:endParaRPr>
          </a:p>
        </p:txBody>
      </p:sp>
      <p:sp>
        <p:nvSpPr>
          <p:cNvPr id="39"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Content Placeholder 2"/>
          <p:cNvSpPr txBox="1">
            <a:spLocks/>
          </p:cNvSpPr>
          <p:nvPr/>
        </p:nvSpPr>
        <p:spPr>
          <a:xfrm>
            <a:off x="662954" y="2287943"/>
            <a:ext cx="4765949" cy="3995446"/>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00006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000066"/>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000066"/>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altLang="en-US" sz="2000" dirty="0">
              <a:solidFill>
                <a:schemeClr val="tx2"/>
              </a:solidFill>
            </a:endParaRPr>
          </a:p>
        </p:txBody>
      </p:sp>
      <p:sp>
        <p:nvSpPr>
          <p:cNvPr id="2" name="TextBox 1">
            <a:extLst>
              <a:ext uri="{FF2B5EF4-FFF2-40B4-BE49-F238E27FC236}">
                <a16:creationId xmlns:a16="http://schemas.microsoft.com/office/drawing/2014/main" id="{49B3BB0E-6CD8-44DD-9248-26FDBE746B8F}"/>
              </a:ext>
            </a:extLst>
          </p:cNvPr>
          <p:cNvSpPr txBox="1"/>
          <p:nvPr/>
        </p:nvSpPr>
        <p:spPr>
          <a:xfrm>
            <a:off x="1019117" y="4083203"/>
            <a:ext cx="3268652" cy="369332"/>
          </a:xfrm>
          <a:prstGeom prst="rect">
            <a:avLst/>
          </a:prstGeom>
          <a:noFill/>
        </p:spPr>
        <p:txBody>
          <a:bodyPr wrap="none" rtlCol="0">
            <a:spAutoFit/>
          </a:bodyPr>
          <a:lstStyle/>
          <a:p>
            <a:pPr>
              <a:spcAft>
                <a:spcPts val="600"/>
              </a:spcAft>
            </a:pPr>
            <a:r>
              <a:rPr lang="en-US" dirty="0"/>
              <a:t>785-864-7402, </a:t>
            </a:r>
            <a:r>
              <a:rPr lang="en-US" dirty="0">
                <a:hlinkClick r:id="rId4"/>
              </a:rPr>
              <a:t>benefits@ku.edu</a:t>
            </a:r>
            <a:r>
              <a:rPr lang="en-US" dirty="0"/>
              <a:t> </a:t>
            </a:r>
          </a:p>
        </p:txBody>
      </p:sp>
      <p:pic>
        <p:nvPicPr>
          <p:cNvPr id="3" name="Picture 2">
            <a:extLst>
              <a:ext uri="{FF2B5EF4-FFF2-40B4-BE49-F238E27FC236}">
                <a16:creationId xmlns:a16="http://schemas.microsoft.com/office/drawing/2014/main" id="{B8BE2226-5790-D85C-DA0A-776412CDDE6D}"/>
              </a:ext>
            </a:extLst>
          </p:cNvPr>
          <p:cNvPicPr>
            <a:picLocks noChangeAspect="1"/>
          </p:cNvPicPr>
          <p:nvPr/>
        </p:nvPicPr>
        <p:blipFill>
          <a:blip r:embed="rId5"/>
          <a:stretch>
            <a:fillRect/>
          </a:stretch>
        </p:blipFill>
        <p:spPr>
          <a:xfrm>
            <a:off x="183725" y="2488742"/>
            <a:ext cx="4534049" cy="1252058"/>
          </a:xfrm>
          <a:prstGeom prst="rect">
            <a:avLst/>
          </a:prstGeom>
        </p:spPr>
      </p:pic>
      <p:graphicFrame>
        <p:nvGraphicFramePr>
          <p:cNvPr id="41" name="TextBox 3">
            <a:extLst>
              <a:ext uri="{FF2B5EF4-FFF2-40B4-BE49-F238E27FC236}">
                <a16:creationId xmlns:a16="http://schemas.microsoft.com/office/drawing/2014/main" id="{6FD71CBA-DED2-0DE1-C0BF-C930073ADDB3}"/>
              </a:ext>
            </a:extLst>
          </p:cNvPr>
          <p:cNvGraphicFramePr/>
          <p:nvPr/>
        </p:nvGraphicFramePr>
        <p:xfrm>
          <a:off x="6090574" y="2421682"/>
          <a:ext cx="4977578" cy="363928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702007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D8E67F2-F753-4E06-8229-4970A6725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4272"/>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EE1BDFD-564B-44A4-841A-50D6A8E75C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angle 6">
            <a:extLst>
              <a:ext uri="{FF2B5EF4-FFF2-40B4-BE49-F238E27FC236}">
                <a16:creationId xmlns:a16="http://schemas.microsoft.com/office/drawing/2014/main" id="{936A0B14-9119-44B9-88C2-BCB708CF09BB}"/>
              </a:ext>
            </a:extLst>
          </p:cNvPr>
          <p:cNvSpPr/>
          <p:nvPr/>
        </p:nvSpPr>
        <p:spPr>
          <a:xfrm>
            <a:off x="6094105" y="802954"/>
            <a:ext cx="4977976" cy="1614999"/>
          </a:xfrm>
          <a:prstGeom prst="rect">
            <a:avLst/>
          </a:prstGeom>
        </p:spPr>
        <p:txBody>
          <a:bodyPr vert="horz" lIns="91440" tIns="45720" rIns="91440" bIns="45720" rtlCol="0" anchor="ctr">
            <a:normAutofit fontScale="92500"/>
          </a:bodyPr>
          <a:lstStyle/>
          <a:p>
            <a:pPr lvl="0" algn="ctr">
              <a:lnSpc>
                <a:spcPct val="90000"/>
              </a:lnSpc>
              <a:spcBef>
                <a:spcPct val="0"/>
              </a:spcBef>
              <a:spcAft>
                <a:spcPts val="600"/>
              </a:spcAft>
              <a:defRPr/>
            </a:pPr>
            <a:r>
              <a:rPr lang="en-US" sz="4000" b="1" dirty="0">
                <a:solidFill>
                  <a:srgbClr val="000000"/>
                </a:solidFill>
                <a:latin typeface="+mj-lt"/>
                <a:ea typeface="+mj-ea"/>
                <a:cs typeface="+mj-cs"/>
              </a:rPr>
              <a:t>When does my employee coverage end?</a:t>
            </a:r>
          </a:p>
          <a:p>
            <a:pPr lvl="0">
              <a:lnSpc>
                <a:spcPct val="90000"/>
              </a:lnSpc>
              <a:spcBef>
                <a:spcPct val="0"/>
              </a:spcBef>
              <a:spcAft>
                <a:spcPts val="600"/>
              </a:spcAft>
              <a:defRPr/>
            </a:pPr>
            <a:endParaRPr lang="en-US" sz="4000" b="1" dirty="0">
              <a:solidFill>
                <a:srgbClr val="000000"/>
              </a:solidFill>
              <a:latin typeface="+mj-lt"/>
              <a:ea typeface="+mj-ea"/>
              <a:cs typeface="+mj-cs"/>
            </a:endParaRPr>
          </a:p>
        </p:txBody>
      </p:sp>
      <p:sp>
        <p:nvSpPr>
          <p:cNvPr id="16" name="Freeform 60">
            <a:extLst>
              <a:ext uri="{FF2B5EF4-FFF2-40B4-BE49-F238E27FC236}">
                <a16:creationId xmlns:a16="http://schemas.microsoft.com/office/drawing/2014/main" id="{007B8288-68CC-4847-8419-CF535B6B7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3882" y="0"/>
            <a:ext cx="3880988" cy="2206512"/>
          </a:xfrm>
          <a:custGeom>
            <a:avLst/>
            <a:gdLst>
              <a:gd name="connsiteX0" fmla="*/ 20753 w 3960193"/>
              <a:gd name="connsiteY0" fmla="*/ 0 h 2251543"/>
              <a:gd name="connsiteX1" fmla="*/ 3939440 w 3960193"/>
              <a:gd name="connsiteY1" fmla="*/ 0 h 2251543"/>
              <a:gd name="connsiteX2" fmla="*/ 3949969 w 3960193"/>
              <a:gd name="connsiteY2" fmla="*/ 68994 h 2251543"/>
              <a:gd name="connsiteX3" fmla="*/ 3960193 w 3960193"/>
              <a:gd name="connsiteY3" fmla="*/ 271447 h 2251543"/>
              <a:gd name="connsiteX4" fmla="*/ 1980096 w 3960193"/>
              <a:gd name="connsiteY4" fmla="*/ 2251543 h 2251543"/>
              <a:gd name="connsiteX5" fmla="*/ 0 w 3960193"/>
              <a:gd name="connsiteY5" fmla="*/ 271447 h 2251543"/>
              <a:gd name="connsiteX6" fmla="*/ 10224 w 3960193"/>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3" h="2251543">
                <a:moveTo>
                  <a:pt x="20753" y="0"/>
                </a:moveTo>
                <a:lnTo>
                  <a:pt x="3939440" y="0"/>
                </a:lnTo>
                <a:lnTo>
                  <a:pt x="3949969" y="68994"/>
                </a:lnTo>
                <a:cubicBezTo>
                  <a:pt x="3956730" y="135559"/>
                  <a:pt x="3960193" y="203099"/>
                  <a:pt x="3960193" y="271447"/>
                </a:cubicBezTo>
                <a:cubicBezTo>
                  <a:pt x="3960193" y="1365024"/>
                  <a:pt x="3073674" y="2251543"/>
                  <a:pt x="1980096" y="2251543"/>
                </a:cubicBezTo>
                <a:cubicBezTo>
                  <a:pt x="886519" y="2251543"/>
                  <a:pt x="0" y="1365024"/>
                  <a:pt x="0" y="271447"/>
                </a:cubicBezTo>
                <a:cubicBezTo>
                  <a:pt x="0" y="203099"/>
                  <a:pt x="3463" y="135559"/>
                  <a:pt x="10224"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68">
            <a:extLst>
              <a:ext uri="{FF2B5EF4-FFF2-40B4-BE49-F238E27FC236}">
                <a16:creationId xmlns:a16="http://schemas.microsoft.com/office/drawing/2014/main" id="{32BA8EA8-C1B6-4309-B674-F9F399B962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12701"/>
            <a:ext cx="4942589" cy="3945299"/>
          </a:xfrm>
          <a:custGeom>
            <a:avLst/>
            <a:gdLst>
              <a:gd name="connsiteX0" fmla="*/ 2223943 w 4942589"/>
              <a:gd name="connsiteY0" fmla="*/ 0 h 3945299"/>
              <a:gd name="connsiteX1" fmla="*/ 4942589 w 4942589"/>
              <a:gd name="connsiteY1" fmla="*/ 2718646 h 3945299"/>
              <a:gd name="connsiteX2" fmla="*/ 4728945 w 4942589"/>
              <a:gd name="connsiteY2" fmla="*/ 3776866 h 3945299"/>
              <a:gd name="connsiteX3" fmla="*/ 4647806 w 4942589"/>
              <a:gd name="connsiteY3" fmla="*/ 3945299 h 3945299"/>
              <a:gd name="connsiteX4" fmla="*/ 0 w 4942589"/>
              <a:gd name="connsiteY4" fmla="*/ 3945299 h 3945299"/>
              <a:gd name="connsiteX5" fmla="*/ 0 w 4942589"/>
              <a:gd name="connsiteY5" fmla="*/ 1157971 h 3945299"/>
              <a:gd name="connsiteX6" fmla="*/ 126104 w 4942589"/>
              <a:gd name="connsiteY6" fmla="*/ 989335 h 3945299"/>
              <a:gd name="connsiteX7" fmla="*/ 2223943 w 4942589"/>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2589" h="3945299">
                <a:moveTo>
                  <a:pt x="2223943" y="0"/>
                </a:moveTo>
                <a:cubicBezTo>
                  <a:pt x="3725410" y="0"/>
                  <a:pt x="4942589" y="1217179"/>
                  <a:pt x="4942589" y="2718646"/>
                </a:cubicBezTo>
                <a:cubicBezTo>
                  <a:pt x="4942589" y="3094013"/>
                  <a:pt x="4866516" y="3451612"/>
                  <a:pt x="4728945" y="3776866"/>
                </a:cubicBezTo>
                <a:lnTo>
                  <a:pt x="4647806" y="3945299"/>
                </a:lnTo>
                <a:lnTo>
                  <a:pt x="0" y="3945299"/>
                </a:lnTo>
                <a:lnTo>
                  <a:pt x="0" y="1157971"/>
                </a:lnTo>
                <a:lnTo>
                  <a:pt x="126104" y="989335"/>
                </a:lnTo>
                <a:cubicBezTo>
                  <a:pt x="624744" y="385123"/>
                  <a:pt x="1379368" y="0"/>
                  <a:pt x="2223943"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Rectangle 5">
            <a:extLst>
              <a:ext uri="{FF2B5EF4-FFF2-40B4-BE49-F238E27FC236}">
                <a16:creationId xmlns:a16="http://schemas.microsoft.com/office/drawing/2014/main" id="{78527E4F-C2DD-414D-AA11-76E33F12F944}"/>
              </a:ext>
            </a:extLst>
          </p:cNvPr>
          <p:cNvSpPr/>
          <p:nvPr/>
        </p:nvSpPr>
        <p:spPr>
          <a:xfrm>
            <a:off x="6090574" y="2421682"/>
            <a:ext cx="4977578" cy="3639289"/>
          </a:xfrm>
          <a:prstGeom prst="rect">
            <a:avLst/>
          </a:prstGeom>
        </p:spPr>
        <p:txBody>
          <a:bodyPr vert="horz" lIns="91440" tIns="45720" rIns="91440" bIns="45720" rtlCol="0" anchor="ctr">
            <a:normAutofit/>
          </a:bodyPr>
          <a:lstStyle/>
          <a:p>
            <a:pPr marL="114300" lvl="0">
              <a:lnSpc>
                <a:spcPct val="90000"/>
              </a:lnSpc>
              <a:spcBef>
                <a:spcPct val="20000"/>
              </a:spcBef>
              <a:defRPr/>
            </a:pPr>
            <a:r>
              <a:rPr lang="en-US" sz="2400" dirty="0">
                <a:solidFill>
                  <a:srgbClr val="000000"/>
                </a:solidFill>
              </a:rPr>
              <a:t>If an employee terminates employment on the 1</a:t>
            </a:r>
            <a:r>
              <a:rPr lang="en-US" sz="2400" baseline="30000" dirty="0">
                <a:solidFill>
                  <a:srgbClr val="000000"/>
                </a:solidFill>
              </a:rPr>
              <a:t>st</a:t>
            </a:r>
            <a:r>
              <a:rPr lang="en-US" sz="2400" dirty="0">
                <a:solidFill>
                  <a:srgbClr val="000000"/>
                </a:solidFill>
              </a:rPr>
              <a:t> of the month, SEHP benefits also terminate on the 1</a:t>
            </a:r>
            <a:r>
              <a:rPr lang="en-US" sz="2400" baseline="30000" dirty="0">
                <a:solidFill>
                  <a:srgbClr val="000000"/>
                </a:solidFill>
              </a:rPr>
              <a:t>st</a:t>
            </a:r>
            <a:r>
              <a:rPr lang="en-US" sz="2400" dirty="0">
                <a:solidFill>
                  <a:srgbClr val="000000"/>
                </a:solidFill>
              </a:rPr>
              <a:t> of the month. </a:t>
            </a:r>
          </a:p>
          <a:p>
            <a:pPr marL="114300" lvl="0">
              <a:lnSpc>
                <a:spcPct val="90000"/>
              </a:lnSpc>
              <a:spcBef>
                <a:spcPct val="20000"/>
              </a:spcBef>
              <a:defRPr/>
            </a:pPr>
            <a:endParaRPr lang="en-US" sz="2400" dirty="0">
              <a:solidFill>
                <a:srgbClr val="000000"/>
              </a:solidFill>
            </a:endParaRPr>
          </a:p>
          <a:p>
            <a:pPr marL="114300" lvl="0">
              <a:lnSpc>
                <a:spcPct val="90000"/>
              </a:lnSpc>
              <a:spcBef>
                <a:spcPct val="20000"/>
              </a:spcBef>
              <a:defRPr/>
            </a:pPr>
            <a:r>
              <a:rPr lang="en-US" sz="2400" dirty="0">
                <a:solidFill>
                  <a:srgbClr val="000000"/>
                </a:solidFill>
              </a:rPr>
              <a:t>If an employee terminates employment on the 2</a:t>
            </a:r>
            <a:r>
              <a:rPr lang="en-US" sz="2400" baseline="30000" dirty="0">
                <a:solidFill>
                  <a:srgbClr val="000000"/>
                </a:solidFill>
              </a:rPr>
              <a:t>nd</a:t>
            </a:r>
            <a:r>
              <a:rPr lang="en-US" sz="2400" dirty="0">
                <a:solidFill>
                  <a:srgbClr val="000000"/>
                </a:solidFill>
              </a:rPr>
              <a:t> of the month or later, SEHP benefits will terminate at the end of the month.  </a:t>
            </a:r>
          </a:p>
        </p:txBody>
      </p:sp>
    </p:spTree>
    <p:extLst>
      <p:ext uri="{BB962C8B-B14F-4D97-AF65-F5344CB8AC3E}">
        <p14:creationId xmlns:p14="http://schemas.microsoft.com/office/powerpoint/2010/main" val="3922511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p:cNvSpPr txBox="1">
            <a:spLocks/>
          </p:cNvSpPr>
          <p:nvPr/>
        </p:nvSpPr>
        <p:spPr>
          <a:xfrm>
            <a:off x="804672" y="802955"/>
            <a:ext cx="5145024" cy="1454051"/>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marL="0" marR="0" lvl="0" indent="0" algn="l" fontAlgn="auto">
              <a:lnSpc>
                <a:spcPct val="90000"/>
              </a:lnSpc>
              <a:spcAft>
                <a:spcPts val="600"/>
              </a:spcAft>
              <a:buClrTx/>
              <a:buSzTx/>
              <a:tabLst/>
              <a:defRPr/>
            </a:pPr>
            <a:r>
              <a:rPr kumimoji="0" lang="en-US" sz="4000" b="1" i="0" u="none" strike="noStrike" cap="none" spc="0" normalizeH="0" baseline="0" noProof="0" dirty="0">
                <a:ln>
                  <a:noFill/>
                </a:ln>
                <a:solidFill>
                  <a:srgbClr val="000000"/>
                </a:solidFill>
                <a:effectLst/>
                <a:uLnTx/>
                <a:uFillTx/>
              </a:rPr>
              <a:t>Retiring Before You Become Medicare Eligible</a:t>
            </a:r>
          </a:p>
          <a:p>
            <a:pPr marL="0" marR="0" lvl="0" indent="0" fontAlgn="auto">
              <a:lnSpc>
                <a:spcPct val="90000"/>
              </a:lnSpc>
              <a:spcAft>
                <a:spcPts val="600"/>
              </a:spcAft>
              <a:buClrTx/>
              <a:buSzTx/>
              <a:tabLst/>
              <a:defRPr/>
            </a:pPr>
            <a:r>
              <a:rPr lang="en-US" sz="2200" dirty="0">
                <a:solidFill>
                  <a:srgbClr val="000000"/>
                </a:solidFill>
              </a:rPr>
              <a:t>(before age 65)</a:t>
            </a:r>
            <a:endParaRPr kumimoji="0" lang="en-US" sz="2200" b="1" i="0" u="none" strike="noStrike" cap="none" spc="0" normalizeH="0" baseline="0" noProof="0" dirty="0">
              <a:ln>
                <a:noFill/>
              </a:ln>
              <a:solidFill>
                <a:srgbClr val="000000"/>
              </a:solidFill>
              <a:effectLst/>
              <a:uLnTx/>
              <a:uFillTx/>
            </a:endParaRPr>
          </a:p>
        </p:txBody>
      </p:sp>
      <p:sp>
        <p:nvSpPr>
          <p:cNvPr id="21"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Content Placeholder 2"/>
          <p:cNvSpPr txBox="1">
            <a:spLocks/>
          </p:cNvSpPr>
          <p:nvPr/>
        </p:nvSpPr>
        <p:spPr>
          <a:xfrm>
            <a:off x="804672" y="2421682"/>
            <a:ext cx="5145024" cy="363928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00006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000066"/>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000066"/>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4300" marR="0" lvl="0" indent="0" fontAlgn="auto">
              <a:lnSpc>
                <a:spcPct val="90000"/>
              </a:lnSpc>
              <a:spcBef>
                <a:spcPct val="20000"/>
              </a:spcBef>
              <a:spcAft>
                <a:spcPts val="0"/>
              </a:spcAft>
              <a:buClrTx/>
              <a:buSzTx/>
              <a:buNone/>
              <a:tabLst/>
              <a:defRPr/>
            </a:pPr>
            <a:endParaRPr kumimoji="0" lang="en-US" sz="2000" b="0" i="0" u="none" strike="noStrike" cap="none" spc="0" normalizeH="0" baseline="0" noProof="0" dirty="0">
              <a:ln>
                <a:noFill/>
              </a:ln>
              <a:solidFill>
                <a:srgbClr val="000000"/>
              </a:solidFill>
              <a:effectLst/>
              <a:uLnTx/>
              <a:uFillTx/>
            </a:endParaRPr>
          </a:p>
        </p:txBody>
      </p:sp>
      <p:sp>
        <p:nvSpPr>
          <p:cNvPr id="8" name="Footer Placeholder 7"/>
          <p:cNvSpPr>
            <a:spLocks noGrp="1"/>
          </p:cNvSpPr>
          <p:nvPr>
            <p:ph type="ftr" sz="quarter" idx="11"/>
          </p:nvPr>
        </p:nvSpPr>
        <p:spPr>
          <a:xfrm>
            <a:off x="805661" y="6223702"/>
            <a:ext cx="3749040" cy="314067"/>
          </a:xfrm>
        </p:spPr>
        <p:txBody>
          <a:bodyPr vert="horz" lIns="91440" tIns="45720" rIns="91440" bIns="45720" rtlCol="0" anchor="ctr">
            <a:normAutofit/>
          </a:bodyPr>
          <a:lstStyle/>
          <a:p>
            <a:pPr algn="l">
              <a:spcAft>
                <a:spcPts val="600"/>
              </a:spcAft>
            </a:pPr>
            <a:fld id="{482FB370-DC39-4958-A655-11F817B97FB1}" type="slidenum">
              <a:rPr lang="en-US" sz="1100" kern="1200">
                <a:solidFill>
                  <a:srgbClr val="898989"/>
                </a:solidFill>
                <a:latin typeface="+mn-lt"/>
                <a:ea typeface="+mn-ea"/>
                <a:cs typeface="+mn-cs"/>
              </a:rPr>
              <a:pPr algn="l">
                <a:spcAft>
                  <a:spcPts val="600"/>
                </a:spcAft>
              </a:pPr>
              <a:t>4</a:t>
            </a:fld>
            <a:endParaRPr lang="en-US" sz="1100" kern="1200">
              <a:solidFill>
                <a:srgbClr val="898989"/>
              </a:solidFill>
              <a:latin typeface="+mn-lt"/>
              <a:ea typeface="+mn-ea"/>
              <a:cs typeface="+mn-cs"/>
            </a:endParaRPr>
          </a:p>
        </p:txBody>
      </p:sp>
      <p:sp>
        <p:nvSpPr>
          <p:cNvPr id="23"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70584813-8C1A-48AA-A42D-87EDB2D7003E}"/>
              </a:ext>
            </a:extLst>
          </p:cNvPr>
          <p:cNvSpPr txBox="1"/>
          <p:nvPr/>
        </p:nvSpPr>
        <p:spPr>
          <a:xfrm>
            <a:off x="775523" y="2257006"/>
            <a:ext cx="5373289" cy="3970318"/>
          </a:xfrm>
          <a:prstGeom prst="rect">
            <a:avLst/>
          </a:prstGeom>
          <a:noFill/>
        </p:spPr>
        <p:txBody>
          <a:bodyPr wrap="square" rtlCol="0">
            <a:spAutoFit/>
          </a:bodyPr>
          <a:lstStyle/>
          <a:p>
            <a:r>
              <a:rPr lang="en-US" sz="2400" dirty="0"/>
              <a:t>Options:</a:t>
            </a:r>
          </a:p>
          <a:p>
            <a:pPr marL="285750" indent="-285750">
              <a:buFont typeface="Arial" panose="020B0604020202020204" pitchFamily="34" charset="0"/>
              <a:buChar char="•"/>
            </a:pPr>
            <a:r>
              <a:rPr lang="en-US" sz="2400" dirty="0"/>
              <a:t>Direct Bill</a:t>
            </a:r>
            <a:r>
              <a:rPr lang="en-US" dirty="0"/>
              <a:t> </a:t>
            </a:r>
          </a:p>
          <a:p>
            <a:pPr marL="742950" lvl="1" indent="-285750">
              <a:buFont typeface="Arial" panose="020B0604020202020204" pitchFamily="34" charset="0"/>
              <a:buChar char="•"/>
            </a:pPr>
            <a:r>
              <a:rPr lang="en-US" dirty="0"/>
              <a:t>Same structure as current employee coverage.</a:t>
            </a:r>
          </a:p>
          <a:p>
            <a:pPr marL="742950" lvl="1" indent="-285750">
              <a:buFont typeface="Arial" panose="020B0604020202020204" pitchFamily="34" charset="0"/>
              <a:buChar char="•"/>
            </a:pPr>
            <a:r>
              <a:rPr lang="en-US" dirty="0"/>
              <a:t>Less expensive than COBRA coverage. </a:t>
            </a:r>
          </a:p>
          <a:p>
            <a:pPr marL="742950" lvl="1" indent="-285750">
              <a:buFont typeface="Arial" panose="020B0604020202020204" pitchFamily="34" charset="0"/>
              <a:buChar char="•"/>
            </a:pPr>
            <a:r>
              <a:rPr lang="en-US" dirty="0"/>
              <a:t>Continuous Coverage</a:t>
            </a:r>
          </a:p>
          <a:p>
            <a:pPr marL="285750" indent="-285750">
              <a:buFont typeface="Arial" panose="020B0604020202020204" pitchFamily="34" charset="0"/>
              <a:buChar char="•"/>
            </a:pPr>
            <a:r>
              <a:rPr lang="en-US" sz="2400" dirty="0"/>
              <a:t>COBRA</a:t>
            </a:r>
          </a:p>
          <a:p>
            <a:pPr marL="742950" lvl="1" indent="-285750">
              <a:buFont typeface="Arial" panose="020B0604020202020204" pitchFamily="34" charset="0"/>
              <a:buChar char="•"/>
            </a:pPr>
            <a:r>
              <a:rPr lang="en-US" dirty="0"/>
              <a:t>18 months coverage in most cases</a:t>
            </a:r>
            <a:r>
              <a:rPr lang="en-US" sz="2400" dirty="0"/>
              <a:t>.</a:t>
            </a:r>
          </a:p>
          <a:p>
            <a:pPr marL="742950" lvl="1" indent="-285750">
              <a:buFont typeface="Arial" panose="020B0604020202020204" pitchFamily="34" charset="0"/>
              <a:buChar char="•"/>
            </a:pPr>
            <a:r>
              <a:rPr lang="en-US" dirty="0"/>
              <a:t>Continuous coverage </a:t>
            </a:r>
          </a:p>
          <a:p>
            <a:pPr marL="742950" lvl="1" indent="-285750">
              <a:buFont typeface="Arial" panose="020B0604020202020204" pitchFamily="34" charset="0"/>
              <a:buChar char="•"/>
            </a:pPr>
            <a:r>
              <a:rPr lang="en-US" dirty="0"/>
              <a:t>More expensive than Non-Medicare Direct Bill</a:t>
            </a:r>
          </a:p>
          <a:p>
            <a:pPr marL="742950" lvl="1" indent="-285750">
              <a:buFont typeface="Arial" panose="020B0604020202020204" pitchFamily="34" charset="0"/>
              <a:buChar char="•"/>
            </a:pPr>
            <a:r>
              <a:rPr lang="en-US" dirty="0"/>
              <a:t>Same structure as current employee coverage.</a:t>
            </a:r>
          </a:p>
          <a:p>
            <a:pPr marL="285750" indent="-285750">
              <a:buFont typeface="Arial" panose="020B0604020202020204" pitchFamily="34" charset="0"/>
              <a:buChar char="•"/>
            </a:pPr>
            <a:r>
              <a:rPr lang="en-US" sz="2400" dirty="0"/>
              <a:t>Spouse Plan</a:t>
            </a:r>
          </a:p>
          <a:p>
            <a:pPr marL="285750" indent="-285750">
              <a:buFont typeface="Arial" panose="020B0604020202020204" pitchFamily="34" charset="0"/>
              <a:buChar char="•"/>
            </a:pPr>
            <a:r>
              <a:rPr lang="en-US" sz="2400" dirty="0"/>
              <a:t>Private Market</a:t>
            </a:r>
          </a:p>
        </p:txBody>
      </p:sp>
      <p:sp>
        <p:nvSpPr>
          <p:cNvPr id="5" name="TextBox 4">
            <a:extLst>
              <a:ext uri="{FF2B5EF4-FFF2-40B4-BE49-F238E27FC236}">
                <a16:creationId xmlns:a16="http://schemas.microsoft.com/office/drawing/2014/main" id="{70D52558-CD7B-4F64-A137-CEADD3B110DC}"/>
              </a:ext>
            </a:extLst>
          </p:cNvPr>
          <p:cNvSpPr txBox="1"/>
          <p:nvPr/>
        </p:nvSpPr>
        <p:spPr>
          <a:xfrm>
            <a:off x="7331978" y="3726"/>
            <a:ext cx="2492773" cy="1692771"/>
          </a:xfrm>
          <a:prstGeom prst="rect">
            <a:avLst/>
          </a:prstGeom>
          <a:noFill/>
        </p:spPr>
        <p:txBody>
          <a:bodyPr wrap="square" rtlCol="0">
            <a:spAutoFit/>
          </a:bodyPr>
          <a:lstStyle/>
          <a:p>
            <a:r>
              <a:rPr lang="en-US" sz="1400" b="1" dirty="0"/>
              <a:t>COBRA Information</a:t>
            </a:r>
          </a:p>
          <a:p>
            <a:r>
              <a:rPr lang="en-US" b="1" dirty="0">
                <a:hlinkClick r:id="rId4"/>
              </a:rPr>
              <a:t>https://sehp.healthbenefitsprogram.ks.gov/media/cms/PY_2024_COBRA_Guide_10_738980d0fc26b.pdf</a:t>
            </a:r>
            <a:r>
              <a:rPr lang="en-US" b="1" dirty="0"/>
              <a:t> </a:t>
            </a:r>
          </a:p>
        </p:txBody>
      </p:sp>
    </p:spTree>
    <p:extLst>
      <p:ext uri="{BB962C8B-B14F-4D97-AF65-F5344CB8AC3E}">
        <p14:creationId xmlns:p14="http://schemas.microsoft.com/office/powerpoint/2010/main" val="71637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9972"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p:cNvSpPr txBox="1">
            <a:spLocks/>
          </p:cNvSpPr>
          <p:nvPr/>
        </p:nvSpPr>
        <p:spPr>
          <a:xfrm>
            <a:off x="801340" y="802955"/>
            <a:ext cx="4766330" cy="14540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marL="0" marR="0" lvl="0" indent="0" algn="l" fontAlgn="auto">
              <a:lnSpc>
                <a:spcPct val="90000"/>
              </a:lnSpc>
              <a:spcAft>
                <a:spcPts val="600"/>
              </a:spcAft>
              <a:buClrTx/>
              <a:buSzTx/>
              <a:tabLst/>
              <a:defRPr/>
            </a:pPr>
            <a:r>
              <a:rPr kumimoji="0" lang="en-US" sz="3600" b="1" i="0" u="none" strike="noStrike" kern="1200" cap="none" spc="0" normalizeH="0" baseline="0" noProof="0">
                <a:ln>
                  <a:noFill/>
                </a:ln>
                <a:solidFill>
                  <a:srgbClr val="000000"/>
                </a:solidFill>
                <a:effectLst/>
                <a:uLnTx/>
                <a:uFillTx/>
                <a:latin typeface="+mj-lt"/>
                <a:ea typeface="+mj-ea"/>
                <a:cs typeface="+mj-cs"/>
              </a:rPr>
              <a:t>Overview of Direct Bill</a:t>
            </a:r>
          </a:p>
        </p:txBody>
      </p:sp>
      <p:sp>
        <p:nvSpPr>
          <p:cNvPr id="10" name="Content Placeholder 2"/>
          <p:cNvSpPr txBox="1">
            <a:spLocks/>
          </p:cNvSpPr>
          <p:nvPr/>
        </p:nvSpPr>
        <p:spPr>
          <a:xfrm>
            <a:off x="767133" y="2257006"/>
            <a:ext cx="4765949" cy="3995446"/>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00006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000066"/>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000066"/>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228600" fontAlgn="auto">
              <a:lnSpc>
                <a:spcPct val="90000"/>
              </a:lnSpc>
              <a:spcBef>
                <a:spcPct val="20000"/>
              </a:spcBef>
              <a:spcAft>
                <a:spcPts val="0"/>
              </a:spcAft>
              <a:buClrTx/>
              <a:buSzTx/>
              <a:tabLst/>
              <a:defRPr/>
            </a:pPr>
            <a:r>
              <a:rPr kumimoji="0" lang="en-US" sz="2000" b="0" i="0" u="none" strike="noStrike" cap="none" spc="0" normalizeH="0" baseline="0" noProof="0" dirty="0">
                <a:ln>
                  <a:noFill/>
                </a:ln>
                <a:solidFill>
                  <a:srgbClr val="000000"/>
                </a:solidFill>
                <a:effectLst/>
                <a:uLnTx/>
                <a:uFillTx/>
              </a:rPr>
              <a:t>What is Direct Bill?</a:t>
            </a:r>
          </a:p>
          <a:p>
            <a:pPr marL="342900" marR="0" lvl="0" indent="-228600" fontAlgn="auto">
              <a:lnSpc>
                <a:spcPct val="90000"/>
              </a:lnSpc>
              <a:spcBef>
                <a:spcPct val="20000"/>
              </a:spcBef>
              <a:spcAft>
                <a:spcPts val="0"/>
              </a:spcAft>
              <a:buClrTx/>
              <a:buSzTx/>
              <a:tabLst/>
              <a:defRPr/>
            </a:pPr>
            <a:r>
              <a:rPr kumimoji="0" lang="en-US" sz="2000" b="0" i="0" u="none" strike="noStrike" cap="none" spc="0" normalizeH="0" baseline="0" noProof="0" dirty="0">
                <a:ln>
                  <a:noFill/>
                </a:ln>
                <a:solidFill>
                  <a:srgbClr val="000000"/>
                </a:solidFill>
                <a:effectLst/>
                <a:uLnTx/>
                <a:uFillTx/>
              </a:rPr>
              <a:t>Allows you to continue with the same plans and coverage you had as an active employee.</a:t>
            </a:r>
          </a:p>
          <a:p>
            <a:pPr marL="342900" marR="0" lvl="0" indent="-228600" fontAlgn="auto">
              <a:lnSpc>
                <a:spcPct val="90000"/>
              </a:lnSpc>
              <a:spcBef>
                <a:spcPct val="20000"/>
              </a:spcBef>
              <a:spcAft>
                <a:spcPts val="0"/>
              </a:spcAft>
              <a:buClrTx/>
              <a:buSzTx/>
              <a:tabLst/>
              <a:defRPr/>
            </a:pPr>
            <a:r>
              <a:rPr kumimoji="0" lang="en-US" sz="2000" b="0" i="0" u="none" strike="noStrike" cap="none" spc="0" normalizeH="0" baseline="0" noProof="0" dirty="0">
                <a:ln>
                  <a:noFill/>
                </a:ln>
                <a:solidFill>
                  <a:srgbClr val="000000"/>
                </a:solidFill>
                <a:effectLst/>
                <a:uLnTx/>
                <a:uFillTx/>
              </a:rPr>
              <a:t>Options to change coverage at retirement—medical, dental &amp; vision</a:t>
            </a:r>
          </a:p>
          <a:p>
            <a:pPr marL="342900" marR="0" lvl="0" indent="-228600" fontAlgn="auto">
              <a:lnSpc>
                <a:spcPct val="90000"/>
              </a:lnSpc>
              <a:spcBef>
                <a:spcPct val="20000"/>
              </a:spcBef>
              <a:spcAft>
                <a:spcPts val="0"/>
              </a:spcAft>
              <a:buClrTx/>
              <a:buSzTx/>
              <a:tabLst/>
              <a:defRPr/>
            </a:pPr>
            <a:r>
              <a:rPr kumimoji="0" lang="en-US" sz="2000" b="0" i="0" u="none" strike="noStrike" cap="none" spc="0" normalizeH="0" baseline="0" noProof="0" dirty="0">
                <a:ln>
                  <a:noFill/>
                </a:ln>
                <a:solidFill>
                  <a:srgbClr val="000000"/>
                </a:solidFill>
                <a:effectLst/>
                <a:uLnTx/>
                <a:uFillTx/>
              </a:rPr>
              <a:t>You must contact </a:t>
            </a:r>
            <a:r>
              <a:rPr lang="en-US" sz="2000" dirty="0">
                <a:solidFill>
                  <a:srgbClr val="000000"/>
                </a:solidFill>
              </a:rPr>
              <a:t>KU</a:t>
            </a:r>
            <a:r>
              <a:rPr kumimoji="0" lang="en-US" sz="2000" b="0" i="0" u="none" strike="noStrike" cap="none" spc="0" normalizeH="0" baseline="0" noProof="0" dirty="0">
                <a:ln>
                  <a:noFill/>
                </a:ln>
                <a:solidFill>
                  <a:srgbClr val="000000"/>
                </a:solidFill>
                <a:effectLst/>
                <a:uLnTx/>
                <a:uFillTx/>
              </a:rPr>
              <a:t> Benefits office and </a:t>
            </a:r>
            <a:r>
              <a:rPr lang="en-US" sz="2000" dirty="0">
                <a:solidFill>
                  <a:srgbClr val="000000"/>
                </a:solidFill>
              </a:rPr>
              <a:t>we</a:t>
            </a:r>
            <a:r>
              <a:rPr kumimoji="0" lang="en-US" sz="2000" b="0" i="0" u="none" strike="noStrike" cap="none" spc="0" normalizeH="0" baseline="0" noProof="0" dirty="0">
                <a:ln>
                  <a:noFill/>
                </a:ln>
                <a:solidFill>
                  <a:srgbClr val="000000"/>
                </a:solidFill>
                <a:effectLst/>
                <a:uLnTx/>
                <a:uFillTx/>
              </a:rPr>
              <a:t> will </a:t>
            </a:r>
            <a:r>
              <a:rPr lang="en-US" sz="2000" dirty="0">
                <a:solidFill>
                  <a:srgbClr val="000000"/>
                </a:solidFill>
              </a:rPr>
              <a:t>inform the</a:t>
            </a:r>
            <a:r>
              <a:rPr kumimoji="0" lang="en-US" sz="2000" b="0" i="0" u="none" strike="noStrike" cap="none" spc="0" normalizeH="0" baseline="0" noProof="0" dirty="0">
                <a:ln>
                  <a:noFill/>
                </a:ln>
                <a:solidFill>
                  <a:srgbClr val="000000"/>
                </a:solidFill>
                <a:effectLst/>
                <a:uLnTx/>
                <a:uFillTx/>
              </a:rPr>
              <a:t> SEHP that you </a:t>
            </a:r>
            <a:r>
              <a:rPr lang="en-US" sz="2000" dirty="0">
                <a:solidFill>
                  <a:srgbClr val="000000"/>
                </a:solidFill>
              </a:rPr>
              <a:t>will be retiring.</a:t>
            </a:r>
            <a:endParaRPr kumimoji="0" lang="en-US" sz="2000" b="0" i="0" u="none" strike="noStrike" cap="none" spc="0" normalizeH="0" baseline="0" noProof="0" dirty="0">
              <a:ln>
                <a:noFill/>
              </a:ln>
              <a:solidFill>
                <a:srgbClr val="000000"/>
              </a:solidFill>
              <a:effectLst/>
              <a:uLnTx/>
              <a:uFillTx/>
            </a:endParaRPr>
          </a:p>
          <a:p>
            <a:pPr marL="342900" marR="0" lvl="0" indent="-228600" fontAlgn="auto">
              <a:lnSpc>
                <a:spcPct val="90000"/>
              </a:lnSpc>
              <a:spcBef>
                <a:spcPct val="20000"/>
              </a:spcBef>
              <a:spcAft>
                <a:spcPts val="0"/>
              </a:spcAft>
              <a:buClrTx/>
              <a:buSzTx/>
              <a:tabLst/>
              <a:defRPr/>
            </a:pPr>
            <a:r>
              <a:rPr kumimoji="0" lang="en-US" sz="2000" b="0" i="0" u="none" strike="noStrike" cap="none" spc="0" normalizeH="0" baseline="0" noProof="0" dirty="0">
                <a:ln>
                  <a:noFill/>
                </a:ln>
                <a:solidFill>
                  <a:srgbClr val="000000"/>
                </a:solidFill>
                <a:effectLst/>
                <a:uLnTx/>
                <a:uFillTx/>
              </a:rPr>
              <a:t>On Direct Bill, qualifying events allow you to make changes, however, you can drop dependents at any time without a qualifying event.  </a:t>
            </a:r>
          </a:p>
        </p:txBody>
      </p:sp>
      <p:sp>
        <p:nvSpPr>
          <p:cNvPr id="30"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60542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D8E67F2-F753-4E06-8229-4970A6725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4272"/>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EE1BDFD-564B-44A4-841A-50D6A8E75C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angle 6">
            <a:extLst>
              <a:ext uri="{FF2B5EF4-FFF2-40B4-BE49-F238E27FC236}">
                <a16:creationId xmlns:a16="http://schemas.microsoft.com/office/drawing/2014/main" id="{936A0B14-9119-44B9-88C2-BCB708CF09BB}"/>
              </a:ext>
            </a:extLst>
          </p:cNvPr>
          <p:cNvSpPr/>
          <p:nvPr/>
        </p:nvSpPr>
        <p:spPr>
          <a:xfrm>
            <a:off x="6096000" y="130329"/>
            <a:ext cx="4977976" cy="1257600"/>
          </a:xfrm>
          <a:prstGeom prst="rect">
            <a:avLst/>
          </a:prstGeom>
        </p:spPr>
        <p:txBody>
          <a:bodyPr vert="horz" lIns="91440" tIns="45720" rIns="91440" bIns="45720" rtlCol="0" anchor="ctr">
            <a:normAutofit/>
          </a:bodyPr>
          <a:lstStyle/>
          <a:p>
            <a:pPr lvl="0">
              <a:lnSpc>
                <a:spcPct val="90000"/>
              </a:lnSpc>
              <a:spcBef>
                <a:spcPct val="0"/>
              </a:spcBef>
              <a:spcAft>
                <a:spcPts val="600"/>
              </a:spcAft>
              <a:defRPr/>
            </a:pPr>
            <a:r>
              <a:rPr lang="en-US" sz="4000" b="1" dirty="0">
                <a:solidFill>
                  <a:srgbClr val="000000"/>
                </a:solidFill>
                <a:latin typeface="+mj-lt"/>
                <a:ea typeface="+mj-ea"/>
                <a:cs typeface="+mj-cs"/>
              </a:rPr>
              <a:t>Overview of Direct Bill</a:t>
            </a:r>
          </a:p>
        </p:txBody>
      </p:sp>
      <p:sp>
        <p:nvSpPr>
          <p:cNvPr id="16" name="Freeform 60">
            <a:extLst>
              <a:ext uri="{FF2B5EF4-FFF2-40B4-BE49-F238E27FC236}">
                <a16:creationId xmlns:a16="http://schemas.microsoft.com/office/drawing/2014/main" id="{007B8288-68CC-4847-8419-CF535B6B7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3882" y="0"/>
            <a:ext cx="3880988" cy="2206512"/>
          </a:xfrm>
          <a:custGeom>
            <a:avLst/>
            <a:gdLst>
              <a:gd name="connsiteX0" fmla="*/ 20753 w 3960193"/>
              <a:gd name="connsiteY0" fmla="*/ 0 h 2251543"/>
              <a:gd name="connsiteX1" fmla="*/ 3939440 w 3960193"/>
              <a:gd name="connsiteY1" fmla="*/ 0 h 2251543"/>
              <a:gd name="connsiteX2" fmla="*/ 3949969 w 3960193"/>
              <a:gd name="connsiteY2" fmla="*/ 68994 h 2251543"/>
              <a:gd name="connsiteX3" fmla="*/ 3960193 w 3960193"/>
              <a:gd name="connsiteY3" fmla="*/ 271447 h 2251543"/>
              <a:gd name="connsiteX4" fmla="*/ 1980096 w 3960193"/>
              <a:gd name="connsiteY4" fmla="*/ 2251543 h 2251543"/>
              <a:gd name="connsiteX5" fmla="*/ 0 w 3960193"/>
              <a:gd name="connsiteY5" fmla="*/ 271447 h 2251543"/>
              <a:gd name="connsiteX6" fmla="*/ 10224 w 3960193"/>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3" h="2251543">
                <a:moveTo>
                  <a:pt x="20753" y="0"/>
                </a:moveTo>
                <a:lnTo>
                  <a:pt x="3939440" y="0"/>
                </a:lnTo>
                <a:lnTo>
                  <a:pt x="3949969" y="68994"/>
                </a:lnTo>
                <a:cubicBezTo>
                  <a:pt x="3956730" y="135559"/>
                  <a:pt x="3960193" y="203099"/>
                  <a:pt x="3960193" y="271447"/>
                </a:cubicBezTo>
                <a:cubicBezTo>
                  <a:pt x="3960193" y="1365024"/>
                  <a:pt x="3073674" y="2251543"/>
                  <a:pt x="1980096" y="2251543"/>
                </a:cubicBezTo>
                <a:cubicBezTo>
                  <a:pt x="886519" y="2251543"/>
                  <a:pt x="0" y="1365024"/>
                  <a:pt x="0" y="271447"/>
                </a:cubicBezTo>
                <a:cubicBezTo>
                  <a:pt x="0" y="203099"/>
                  <a:pt x="3463" y="135559"/>
                  <a:pt x="10224"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68">
            <a:extLst>
              <a:ext uri="{FF2B5EF4-FFF2-40B4-BE49-F238E27FC236}">
                <a16:creationId xmlns:a16="http://schemas.microsoft.com/office/drawing/2014/main" id="{32BA8EA8-C1B6-4309-B674-F9F399B962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12701"/>
            <a:ext cx="4942589" cy="3945299"/>
          </a:xfrm>
          <a:custGeom>
            <a:avLst/>
            <a:gdLst>
              <a:gd name="connsiteX0" fmla="*/ 2223943 w 4942589"/>
              <a:gd name="connsiteY0" fmla="*/ 0 h 3945299"/>
              <a:gd name="connsiteX1" fmla="*/ 4942589 w 4942589"/>
              <a:gd name="connsiteY1" fmla="*/ 2718646 h 3945299"/>
              <a:gd name="connsiteX2" fmla="*/ 4728945 w 4942589"/>
              <a:gd name="connsiteY2" fmla="*/ 3776866 h 3945299"/>
              <a:gd name="connsiteX3" fmla="*/ 4647806 w 4942589"/>
              <a:gd name="connsiteY3" fmla="*/ 3945299 h 3945299"/>
              <a:gd name="connsiteX4" fmla="*/ 0 w 4942589"/>
              <a:gd name="connsiteY4" fmla="*/ 3945299 h 3945299"/>
              <a:gd name="connsiteX5" fmla="*/ 0 w 4942589"/>
              <a:gd name="connsiteY5" fmla="*/ 1157971 h 3945299"/>
              <a:gd name="connsiteX6" fmla="*/ 126104 w 4942589"/>
              <a:gd name="connsiteY6" fmla="*/ 989335 h 3945299"/>
              <a:gd name="connsiteX7" fmla="*/ 2223943 w 4942589"/>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2589" h="3945299">
                <a:moveTo>
                  <a:pt x="2223943" y="0"/>
                </a:moveTo>
                <a:cubicBezTo>
                  <a:pt x="3725410" y="0"/>
                  <a:pt x="4942589" y="1217179"/>
                  <a:pt x="4942589" y="2718646"/>
                </a:cubicBezTo>
                <a:cubicBezTo>
                  <a:pt x="4942589" y="3094013"/>
                  <a:pt x="4866516" y="3451612"/>
                  <a:pt x="4728945" y="3776866"/>
                </a:cubicBezTo>
                <a:lnTo>
                  <a:pt x="4647806" y="3945299"/>
                </a:lnTo>
                <a:lnTo>
                  <a:pt x="0" y="3945299"/>
                </a:lnTo>
                <a:lnTo>
                  <a:pt x="0" y="1157971"/>
                </a:lnTo>
                <a:lnTo>
                  <a:pt x="126104" y="989335"/>
                </a:lnTo>
                <a:cubicBezTo>
                  <a:pt x="624744" y="385123"/>
                  <a:pt x="1379368" y="0"/>
                  <a:pt x="2223943"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Rectangle 5">
            <a:extLst>
              <a:ext uri="{FF2B5EF4-FFF2-40B4-BE49-F238E27FC236}">
                <a16:creationId xmlns:a16="http://schemas.microsoft.com/office/drawing/2014/main" id="{78527E4F-C2DD-414D-AA11-76E33F12F944}"/>
              </a:ext>
            </a:extLst>
          </p:cNvPr>
          <p:cNvSpPr/>
          <p:nvPr/>
        </p:nvSpPr>
        <p:spPr>
          <a:xfrm>
            <a:off x="5806736" y="1272619"/>
            <a:ext cx="5943600" cy="4817096"/>
          </a:xfrm>
          <a:prstGeom prst="rect">
            <a:avLst/>
          </a:prstGeom>
        </p:spPr>
        <p:txBody>
          <a:bodyPr vert="horz" lIns="91440" tIns="45720" rIns="91440" bIns="45720" rtlCol="0" anchor="ctr">
            <a:normAutofit fontScale="25000" lnSpcReduction="20000"/>
          </a:bodyPr>
          <a:lstStyle/>
          <a:p>
            <a:pPr lvl="0">
              <a:lnSpc>
                <a:spcPct val="120000"/>
              </a:lnSpc>
              <a:defRPr/>
            </a:pPr>
            <a:endParaRPr lang="en-US" sz="7600" dirty="0"/>
          </a:p>
          <a:p>
            <a:pPr marL="342900" lvl="0" indent="-342900">
              <a:lnSpc>
                <a:spcPct val="120000"/>
              </a:lnSpc>
              <a:buFont typeface="Arial" panose="020B0604020202020204" pitchFamily="34" charset="0"/>
              <a:buChar char="•"/>
              <a:defRPr/>
            </a:pPr>
            <a:r>
              <a:rPr lang="en-US" sz="7600" dirty="0"/>
              <a:t>Watch for the Annual Open Enrollment period each fall</a:t>
            </a:r>
          </a:p>
          <a:p>
            <a:pPr marL="342900" lvl="0" indent="-342900">
              <a:lnSpc>
                <a:spcPct val="120000"/>
              </a:lnSpc>
              <a:buFont typeface="Arial" panose="020B0604020202020204" pitchFamily="34" charset="0"/>
              <a:buChar char="•"/>
              <a:defRPr/>
            </a:pPr>
            <a:r>
              <a:rPr lang="en-US" sz="7600" dirty="0"/>
              <a:t>Remember you will no longer have the Employer Contribution to your premium.</a:t>
            </a:r>
          </a:p>
          <a:p>
            <a:pPr marL="342900" lvl="0" indent="-342900">
              <a:lnSpc>
                <a:spcPct val="120000"/>
              </a:lnSpc>
              <a:buFont typeface="Arial" panose="020B0604020202020204" pitchFamily="34" charset="0"/>
              <a:buChar char="•"/>
              <a:defRPr/>
            </a:pPr>
            <a:r>
              <a:rPr lang="en-US" sz="7600" dirty="0"/>
              <a:t>You will not be eligible to enroll in the Flexible Spending Accounts (FSA), Health Savings Account (HSA) or Health Reimbursement Account (HRA).</a:t>
            </a:r>
          </a:p>
          <a:p>
            <a:pPr marL="342900" lvl="0" indent="-342900">
              <a:lnSpc>
                <a:spcPct val="120000"/>
              </a:lnSpc>
              <a:buFont typeface="Arial" panose="020B0604020202020204" pitchFamily="34" charset="0"/>
              <a:buChar char="•"/>
              <a:defRPr/>
            </a:pPr>
            <a:r>
              <a:rPr lang="en-US" sz="7600" dirty="0"/>
              <a:t>If enrolled in Met Life Voluntary Insurance plans, Met Life will send you a letter about continuing this coverage. Their phone number is </a:t>
            </a:r>
            <a:r>
              <a:rPr lang="en-US" sz="8000" dirty="0"/>
              <a:t>1-800-438-6388</a:t>
            </a:r>
            <a:r>
              <a:rPr lang="en-US" sz="7600" dirty="0"/>
              <a:t>.</a:t>
            </a:r>
          </a:p>
          <a:p>
            <a:pPr marL="342900" lvl="0" indent="-342900">
              <a:lnSpc>
                <a:spcPct val="120000"/>
              </a:lnSpc>
              <a:buFont typeface="Arial" panose="020B0604020202020204" pitchFamily="34" charset="0"/>
              <a:buChar char="•"/>
              <a:defRPr/>
            </a:pPr>
            <a:r>
              <a:rPr lang="en-US" sz="7600" dirty="0"/>
              <a:t>If your enrollment in the medical plan enrollment in the SEHP Medical and/or Dental is discontinued, you cannot return at a later date (Vision and/or Dental only coverage does not qualify as enrollment in the SEHP)</a:t>
            </a:r>
          </a:p>
          <a:p>
            <a:pPr marL="342900" lvl="0" indent="-228600">
              <a:lnSpc>
                <a:spcPct val="120000"/>
              </a:lnSpc>
              <a:spcBef>
                <a:spcPct val="20000"/>
              </a:spcBef>
              <a:buFont typeface="Arial" panose="020B0604020202020204" pitchFamily="34" charset="0"/>
              <a:buChar char="•"/>
              <a:defRPr/>
            </a:pPr>
            <a:endParaRPr lang="en-US" sz="2400" dirty="0">
              <a:solidFill>
                <a:srgbClr val="000000"/>
              </a:solidFill>
            </a:endParaRPr>
          </a:p>
        </p:txBody>
      </p:sp>
      <p:sp>
        <p:nvSpPr>
          <p:cNvPr id="2" name="TextBox 1">
            <a:extLst>
              <a:ext uri="{FF2B5EF4-FFF2-40B4-BE49-F238E27FC236}">
                <a16:creationId xmlns:a16="http://schemas.microsoft.com/office/drawing/2014/main" id="{73929124-E4E0-8E3B-FFB7-CA539AC89791}"/>
              </a:ext>
            </a:extLst>
          </p:cNvPr>
          <p:cNvSpPr txBox="1"/>
          <p:nvPr/>
        </p:nvSpPr>
        <p:spPr>
          <a:xfrm>
            <a:off x="762393" y="3427136"/>
            <a:ext cx="2941983" cy="3139321"/>
          </a:xfrm>
          <a:prstGeom prst="rect">
            <a:avLst/>
          </a:prstGeom>
          <a:noFill/>
        </p:spPr>
        <p:txBody>
          <a:bodyPr wrap="square" rtlCol="0">
            <a:spAutoFit/>
          </a:bodyPr>
          <a:lstStyle/>
          <a:p>
            <a:r>
              <a:rPr lang="en-US" b="1" dirty="0"/>
              <a:t>HRA</a:t>
            </a:r>
            <a:r>
              <a:rPr lang="en-US" dirty="0"/>
              <a:t> – 60 days from last day on SEHP coverage to file any claims incurred while you were covered in the plan year. </a:t>
            </a:r>
          </a:p>
          <a:p>
            <a:endParaRPr lang="en-US" dirty="0"/>
          </a:p>
          <a:p>
            <a:r>
              <a:rPr lang="en-US" b="1" dirty="0"/>
              <a:t>FSA</a:t>
            </a:r>
            <a:r>
              <a:rPr lang="en-US" dirty="0"/>
              <a:t> – 90 days after contributions end or employment ends to pay claims that were incurred while coverage was active.</a:t>
            </a:r>
          </a:p>
        </p:txBody>
      </p:sp>
    </p:spTree>
    <p:extLst>
      <p:ext uri="{BB962C8B-B14F-4D97-AF65-F5344CB8AC3E}">
        <p14:creationId xmlns:p14="http://schemas.microsoft.com/office/powerpoint/2010/main" val="1682859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9972"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p:cNvSpPr txBox="1">
            <a:spLocks/>
          </p:cNvSpPr>
          <p:nvPr/>
        </p:nvSpPr>
        <p:spPr>
          <a:xfrm>
            <a:off x="801340" y="802955"/>
            <a:ext cx="4766330" cy="14540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marL="0" marR="0" lvl="0" indent="0" algn="l" fontAlgn="auto">
              <a:lnSpc>
                <a:spcPct val="90000"/>
              </a:lnSpc>
              <a:spcAft>
                <a:spcPts val="600"/>
              </a:spcAft>
              <a:buClrTx/>
              <a:buSzTx/>
              <a:tabLst/>
              <a:defRPr/>
            </a:pPr>
            <a:r>
              <a:rPr lang="en-US" sz="3600" dirty="0">
                <a:solidFill>
                  <a:srgbClr val="000000"/>
                </a:solidFill>
              </a:rPr>
              <a:t>Paying Premiums</a:t>
            </a:r>
            <a:endParaRPr kumimoji="0" lang="en-US" sz="3600" b="1" i="0" u="none" strike="noStrike" kern="1200" cap="none" spc="0" normalizeH="0" baseline="0" noProof="0" dirty="0">
              <a:ln>
                <a:noFill/>
              </a:ln>
              <a:solidFill>
                <a:srgbClr val="000000"/>
              </a:solidFill>
              <a:effectLst/>
              <a:uLnTx/>
              <a:uFillTx/>
              <a:latin typeface="+mj-lt"/>
              <a:ea typeface="+mj-ea"/>
              <a:cs typeface="+mj-cs"/>
            </a:endParaRPr>
          </a:p>
        </p:txBody>
      </p:sp>
      <p:sp>
        <p:nvSpPr>
          <p:cNvPr id="10" name="Content Placeholder 2"/>
          <p:cNvSpPr txBox="1">
            <a:spLocks/>
          </p:cNvSpPr>
          <p:nvPr/>
        </p:nvSpPr>
        <p:spPr>
          <a:xfrm>
            <a:off x="662954" y="2603272"/>
            <a:ext cx="4765949" cy="3995446"/>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00006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000066"/>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000066"/>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00006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sz="2000" dirty="0">
                <a:solidFill>
                  <a:schemeClr val="tx1"/>
                </a:solidFill>
              </a:rPr>
              <a:t>You will need to enter your bank information into the MAP portal at the same time you make your coverage elections.</a:t>
            </a:r>
          </a:p>
          <a:p>
            <a:pPr lvl="0">
              <a:defRPr/>
            </a:pPr>
            <a:r>
              <a:rPr lang="en-US" sz="2000" dirty="0">
                <a:solidFill>
                  <a:schemeClr val="tx1"/>
                </a:solidFill>
              </a:rPr>
              <a:t>You will be required to pay your premiums by bank draft, bank accounts will be drafted on or around the 8</a:t>
            </a:r>
            <a:r>
              <a:rPr lang="en-US" sz="2000" baseline="30000" dirty="0">
                <a:solidFill>
                  <a:schemeClr val="tx1"/>
                </a:solidFill>
              </a:rPr>
              <a:t>th</a:t>
            </a:r>
            <a:r>
              <a:rPr lang="en-US" sz="2000" dirty="0">
                <a:solidFill>
                  <a:schemeClr val="tx1"/>
                </a:solidFill>
              </a:rPr>
              <a:t> of each month for that month’s premiums.</a:t>
            </a:r>
          </a:p>
        </p:txBody>
      </p:sp>
      <p:sp>
        <p:nvSpPr>
          <p:cNvPr id="30"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61769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D8E67F2-F753-4E06-8229-4970A6725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4272"/>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EE1BDFD-564B-44A4-841A-50D6A8E75C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angle 6">
            <a:extLst>
              <a:ext uri="{FF2B5EF4-FFF2-40B4-BE49-F238E27FC236}">
                <a16:creationId xmlns:a16="http://schemas.microsoft.com/office/drawing/2014/main" id="{936A0B14-9119-44B9-88C2-BCB708CF09BB}"/>
              </a:ext>
            </a:extLst>
          </p:cNvPr>
          <p:cNvSpPr/>
          <p:nvPr/>
        </p:nvSpPr>
        <p:spPr>
          <a:xfrm>
            <a:off x="6220853" y="375258"/>
            <a:ext cx="4977976" cy="1455996"/>
          </a:xfrm>
          <a:prstGeom prst="rect">
            <a:avLst/>
          </a:prstGeom>
        </p:spPr>
        <p:txBody>
          <a:bodyPr vert="horz" lIns="91440" tIns="45720" rIns="91440" bIns="45720" rtlCol="0" anchor="ctr">
            <a:normAutofit/>
          </a:bodyPr>
          <a:lstStyle/>
          <a:p>
            <a:pPr lvl="0">
              <a:lnSpc>
                <a:spcPct val="90000"/>
              </a:lnSpc>
              <a:spcBef>
                <a:spcPct val="0"/>
              </a:spcBef>
              <a:spcAft>
                <a:spcPts val="600"/>
              </a:spcAft>
              <a:defRPr/>
            </a:pPr>
            <a:r>
              <a:rPr lang="en-US" altLang="en-US" sz="4000" dirty="0"/>
              <a:t>Selecting Your Non-Medicare Health Plan</a:t>
            </a:r>
            <a:endParaRPr lang="en-US" sz="4000" b="1" dirty="0">
              <a:solidFill>
                <a:srgbClr val="000000"/>
              </a:solidFill>
              <a:latin typeface="+mj-lt"/>
              <a:ea typeface="+mj-ea"/>
              <a:cs typeface="+mj-cs"/>
            </a:endParaRPr>
          </a:p>
        </p:txBody>
      </p:sp>
      <p:sp>
        <p:nvSpPr>
          <p:cNvPr id="16" name="Freeform 60">
            <a:extLst>
              <a:ext uri="{FF2B5EF4-FFF2-40B4-BE49-F238E27FC236}">
                <a16:creationId xmlns:a16="http://schemas.microsoft.com/office/drawing/2014/main" id="{007B8288-68CC-4847-8419-CF535B6B7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3882" y="0"/>
            <a:ext cx="3880988" cy="2206512"/>
          </a:xfrm>
          <a:custGeom>
            <a:avLst/>
            <a:gdLst>
              <a:gd name="connsiteX0" fmla="*/ 20753 w 3960193"/>
              <a:gd name="connsiteY0" fmla="*/ 0 h 2251543"/>
              <a:gd name="connsiteX1" fmla="*/ 3939440 w 3960193"/>
              <a:gd name="connsiteY1" fmla="*/ 0 h 2251543"/>
              <a:gd name="connsiteX2" fmla="*/ 3949969 w 3960193"/>
              <a:gd name="connsiteY2" fmla="*/ 68994 h 2251543"/>
              <a:gd name="connsiteX3" fmla="*/ 3960193 w 3960193"/>
              <a:gd name="connsiteY3" fmla="*/ 271447 h 2251543"/>
              <a:gd name="connsiteX4" fmla="*/ 1980096 w 3960193"/>
              <a:gd name="connsiteY4" fmla="*/ 2251543 h 2251543"/>
              <a:gd name="connsiteX5" fmla="*/ 0 w 3960193"/>
              <a:gd name="connsiteY5" fmla="*/ 271447 h 2251543"/>
              <a:gd name="connsiteX6" fmla="*/ 10224 w 3960193"/>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3" h="2251543">
                <a:moveTo>
                  <a:pt x="20753" y="0"/>
                </a:moveTo>
                <a:lnTo>
                  <a:pt x="3939440" y="0"/>
                </a:lnTo>
                <a:lnTo>
                  <a:pt x="3949969" y="68994"/>
                </a:lnTo>
                <a:cubicBezTo>
                  <a:pt x="3956730" y="135559"/>
                  <a:pt x="3960193" y="203099"/>
                  <a:pt x="3960193" y="271447"/>
                </a:cubicBezTo>
                <a:cubicBezTo>
                  <a:pt x="3960193" y="1365024"/>
                  <a:pt x="3073674" y="2251543"/>
                  <a:pt x="1980096" y="2251543"/>
                </a:cubicBezTo>
                <a:cubicBezTo>
                  <a:pt x="886519" y="2251543"/>
                  <a:pt x="0" y="1365024"/>
                  <a:pt x="0" y="271447"/>
                </a:cubicBezTo>
                <a:cubicBezTo>
                  <a:pt x="0" y="203099"/>
                  <a:pt x="3463" y="135559"/>
                  <a:pt x="10224"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68">
            <a:extLst>
              <a:ext uri="{FF2B5EF4-FFF2-40B4-BE49-F238E27FC236}">
                <a16:creationId xmlns:a16="http://schemas.microsoft.com/office/drawing/2014/main" id="{32BA8EA8-C1B6-4309-B674-F9F399B962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12701"/>
            <a:ext cx="4942589" cy="3945299"/>
          </a:xfrm>
          <a:custGeom>
            <a:avLst/>
            <a:gdLst>
              <a:gd name="connsiteX0" fmla="*/ 2223943 w 4942589"/>
              <a:gd name="connsiteY0" fmla="*/ 0 h 3945299"/>
              <a:gd name="connsiteX1" fmla="*/ 4942589 w 4942589"/>
              <a:gd name="connsiteY1" fmla="*/ 2718646 h 3945299"/>
              <a:gd name="connsiteX2" fmla="*/ 4728945 w 4942589"/>
              <a:gd name="connsiteY2" fmla="*/ 3776866 h 3945299"/>
              <a:gd name="connsiteX3" fmla="*/ 4647806 w 4942589"/>
              <a:gd name="connsiteY3" fmla="*/ 3945299 h 3945299"/>
              <a:gd name="connsiteX4" fmla="*/ 0 w 4942589"/>
              <a:gd name="connsiteY4" fmla="*/ 3945299 h 3945299"/>
              <a:gd name="connsiteX5" fmla="*/ 0 w 4942589"/>
              <a:gd name="connsiteY5" fmla="*/ 1157971 h 3945299"/>
              <a:gd name="connsiteX6" fmla="*/ 126104 w 4942589"/>
              <a:gd name="connsiteY6" fmla="*/ 989335 h 3945299"/>
              <a:gd name="connsiteX7" fmla="*/ 2223943 w 4942589"/>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2589" h="3945299">
                <a:moveTo>
                  <a:pt x="2223943" y="0"/>
                </a:moveTo>
                <a:cubicBezTo>
                  <a:pt x="3725410" y="0"/>
                  <a:pt x="4942589" y="1217179"/>
                  <a:pt x="4942589" y="2718646"/>
                </a:cubicBezTo>
                <a:cubicBezTo>
                  <a:pt x="4942589" y="3094013"/>
                  <a:pt x="4866516" y="3451612"/>
                  <a:pt x="4728945" y="3776866"/>
                </a:cubicBezTo>
                <a:lnTo>
                  <a:pt x="4647806" y="3945299"/>
                </a:lnTo>
                <a:lnTo>
                  <a:pt x="0" y="3945299"/>
                </a:lnTo>
                <a:lnTo>
                  <a:pt x="0" y="1157971"/>
                </a:lnTo>
                <a:lnTo>
                  <a:pt x="126104" y="989335"/>
                </a:lnTo>
                <a:cubicBezTo>
                  <a:pt x="624744" y="385123"/>
                  <a:pt x="1379368" y="0"/>
                  <a:pt x="2223943"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Rectangle 5">
            <a:extLst>
              <a:ext uri="{FF2B5EF4-FFF2-40B4-BE49-F238E27FC236}">
                <a16:creationId xmlns:a16="http://schemas.microsoft.com/office/drawing/2014/main" id="{78527E4F-C2DD-414D-AA11-76E33F12F944}"/>
              </a:ext>
            </a:extLst>
          </p:cNvPr>
          <p:cNvSpPr/>
          <p:nvPr/>
        </p:nvSpPr>
        <p:spPr>
          <a:xfrm>
            <a:off x="6090574" y="2421682"/>
            <a:ext cx="4977578" cy="3639289"/>
          </a:xfrm>
          <a:prstGeom prst="rect">
            <a:avLst/>
          </a:prstGeom>
        </p:spPr>
        <p:txBody>
          <a:bodyPr vert="horz" lIns="91440" tIns="45720" rIns="91440" bIns="45720" rtlCol="0" anchor="ctr">
            <a:normAutofit/>
          </a:bodyPr>
          <a:lstStyle/>
          <a:p>
            <a:pPr marL="342900" lvl="0" indent="-228600">
              <a:lnSpc>
                <a:spcPct val="90000"/>
              </a:lnSpc>
              <a:spcBef>
                <a:spcPct val="20000"/>
              </a:spcBef>
              <a:buFont typeface="Arial" panose="020B0604020202020204" pitchFamily="34" charset="0"/>
              <a:buChar char="•"/>
              <a:defRPr/>
            </a:pPr>
            <a:endParaRPr lang="en-US" sz="2400" dirty="0">
              <a:solidFill>
                <a:srgbClr val="000000"/>
              </a:solidFill>
            </a:endParaRPr>
          </a:p>
        </p:txBody>
      </p:sp>
      <p:sp>
        <p:nvSpPr>
          <p:cNvPr id="2" name="TextBox 1">
            <a:extLst>
              <a:ext uri="{FF2B5EF4-FFF2-40B4-BE49-F238E27FC236}">
                <a16:creationId xmlns:a16="http://schemas.microsoft.com/office/drawing/2014/main" id="{3FD59821-ABBF-4844-8368-3B5156B4860F}"/>
              </a:ext>
            </a:extLst>
          </p:cNvPr>
          <p:cNvSpPr txBox="1"/>
          <p:nvPr/>
        </p:nvSpPr>
        <p:spPr>
          <a:xfrm>
            <a:off x="6129296" y="2019982"/>
            <a:ext cx="5069533" cy="4585871"/>
          </a:xfrm>
          <a:prstGeom prst="rect">
            <a:avLst/>
          </a:prstGeom>
          <a:noFill/>
        </p:spPr>
        <p:txBody>
          <a:bodyPr wrap="square" rtlCol="0">
            <a:spAutoFit/>
          </a:bodyPr>
          <a:lstStyle/>
          <a:p>
            <a:r>
              <a:rPr lang="en-US" altLang="en-US" sz="2000" b="1" dirty="0"/>
              <a:t>Direct Bill:</a:t>
            </a:r>
          </a:p>
          <a:p>
            <a:pPr lvl="1"/>
            <a:r>
              <a:rPr lang="en-US" altLang="en-US" sz="2000" dirty="0"/>
              <a:t>Same plan structure as current employee coverage </a:t>
            </a:r>
          </a:p>
          <a:p>
            <a:pPr lvl="1"/>
            <a:r>
              <a:rPr lang="en-US" altLang="en-US" sz="2000" dirty="0"/>
              <a:t>Less expensive then COBRA</a:t>
            </a:r>
          </a:p>
          <a:p>
            <a:pPr lvl="1"/>
            <a:r>
              <a:rPr lang="en-US" altLang="en-US" sz="2000" dirty="0"/>
              <a:t>No HRA, HSA or FSA accounts</a:t>
            </a:r>
          </a:p>
          <a:p>
            <a:r>
              <a:rPr lang="en-US" altLang="en-US" sz="2000" b="1" dirty="0"/>
              <a:t>Direct Bill Information </a:t>
            </a:r>
            <a:r>
              <a:rPr lang="en-US" altLang="en-US" sz="1600" b="1" dirty="0">
                <a:hlinkClick r:id="rId4"/>
              </a:rPr>
              <a:t>https://sehp.healthbenefitsprogram.ks.gov/retiree</a:t>
            </a:r>
            <a:r>
              <a:rPr lang="en-US" altLang="en-US" sz="1600" b="1" dirty="0"/>
              <a:t> </a:t>
            </a:r>
          </a:p>
          <a:p>
            <a:endParaRPr lang="en-US" altLang="en-US" sz="2000" b="1" dirty="0"/>
          </a:p>
          <a:p>
            <a:r>
              <a:rPr lang="en-US" altLang="en-US" sz="2000" b="1" dirty="0"/>
              <a:t>COBRA Coverage</a:t>
            </a:r>
            <a:r>
              <a:rPr lang="en-US" altLang="en-US" sz="2000" dirty="0"/>
              <a:t>:</a:t>
            </a:r>
          </a:p>
          <a:p>
            <a:pPr lvl="1"/>
            <a:r>
              <a:rPr lang="en-US" altLang="en-US" sz="2000" dirty="0"/>
              <a:t>Same plan structure as current employee coverage </a:t>
            </a:r>
          </a:p>
          <a:p>
            <a:pPr lvl="1"/>
            <a:r>
              <a:rPr lang="en-US" altLang="en-US" sz="2000" dirty="0"/>
              <a:t>No HRA, HAS or FSA accounts</a:t>
            </a:r>
          </a:p>
          <a:p>
            <a:r>
              <a:rPr lang="en-US" altLang="en-US" sz="2000" b="1" dirty="0"/>
              <a:t>Cobra Information </a:t>
            </a:r>
            <a:r>
              <a:rPr lang="en-US" altLang="en-US" sz="1600" b="1" dirty="0">
                <a:hlinkClick r:id="rId5"/>
              </a:rPr>
              <a:t>https://sehp.healthbenefitsprogram.ks.gov/cobra</a:t>
            </a:r>
            <a:r>
              <a:rPr lang="en-US" altLang="en-US" sz="1600" b="1" dirty="0"/>
              <a:t> </a:t>
            </a:r>
          </a:p>
          <a:p>
            <a:endParaRPr lang="en-US" altLang="en-US" sz="2000" b="1" dirty="0"/>
          </a:p>
        </p:txBody>
      </p:sp>
      <p:pic>
        <p:nvPicPr>
          <p:cNvPr id="10" name="Picture 1">
            <a:extLst>
              <a:ext uri="{FF2B5EF4-FFF2-40B4-BE49-F238E27FC236}">
                <a16:creationId xmlns:a16="http://schemas.microsoft.com/office/drawing/2014/main" id="{5F469385-E5A0-4EDD-9D4C-70A9373F1D30}"/>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55208" y="0"/>
            <a:ext cx="1512888"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a:extLst>
              <a:ext uri="{FF2B5EF4-FFF2-40B4-BE49-F238E27FC236}">
                <a16:creationId xmlns:a16="http://schemas.microsoft.com/office/drawing/2014/main" id="{450630A7-9E6C-43EC-981D-16D4E26702A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6564" y="830999"/>
            <a:ext cx="1643063" cy="61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8914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DFCD058-A080-8580-6711-CDC8F0CC374E}"/>
            </a:ext>
          </a:extLst>
        </p:cNvPr>
        <p:cNvGrpSpPr/>
        <p:nvPr/>
      </p:nvGrpSpPr>
      <p:grpSpPr>
        <a:xfrm>
          <a:off x="0" y="0"/>
          <a:ext cx="0" cy="0"/>
          <a:chOff x="0" y="0"/>
          <a:chExt cx="0" cy="0"/>
        </a:xfrm>
      </p:grpSpPr>
      <p:sp>
        <p:nvSpPr>
          <p:cNvPr id="26" name="Rectangle 25">
            <a:extLst>
              <a:ext uri="{FF2B5EF4-FFF2-40B4-BE49-F238E27FC236}">
                <a16:creationId xmlns:a16="http://schemas.microsoft.com/office/drawing/2014/main" id="{DD2E0368-EA6C-453F-2FB9-60597AEB9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9972"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E3C32110-033C-AB7E-20C8-61D0DD91DCB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0" name="Freeform 50">
            <a:extLst>
              <a:ext uri="{FF2B5EF4-FFF2-40B4-BE49-F238E27FC236}">
                <a16:creationId xmlns:a16="http://schemas.microsoft.com/office/drawing/2014/main" id="{D782D9B7-C81C-C9FF-5E4B-63111EB4D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3" name="Table 2">
            <a:extLst>
              <a:ext uri="{FF2B5EF4-FFF2-40B4-BE49-F238E27FC236}">
                <a16:creationId xmlns:a16="http://schemas.microsoft.com/office/drawing/2014/main" id="{E324EE6C-1F38-F64E-54A7-2AFD42C65CC5}"/>
              </a:ext>
            </a:extLst>
          </p:cNvPr>
          <p:cNvGraphicFramePr>
            <a:graphicFrameLocks noGrp="1"/>
          </p:cNvGraphicFramePr>
          <p:nvPr>
            <p:extLst>
              <p:ext uri="{D42A27DB-BD31-4B8C-83A1-F6EECF244321}">
                <p14:modId xmlns:p14="http://schemas.microsoft.com/office/powerpoint/2010/main" val="3660636862"/>
              </p:ext>
            </p:extLst>
          </p:nvPr>
        </p:nvGraphicFramePr>
        <p:xfrm>
          <a:off x="824856" y="599572"/>
          <a:ext cx="3952009" cy="1266112"/>
        </p:xfrm>
        <a:graphic>
          <a:graphicData uri="http://schemas.openxmlformats.org/drawingml/2006/table">
            <a:tbl>
              <a:tblPr firstRow="1" firstCol="1" bandRow="1">
                <a:tableStyleId>{5C22544A-7EE6-4342-B048-85BDC9FD1C3A}</a:tableStyleId>
              </a:tblPr>
              <a:tblGrid>
                <a:gridCol w="1816863">
                  <a:extLst>
                    <a:ext uri="{9D8B030D-6E8A-4147-A177-3AD203B41FA5}">
                      <a16:colId xmlns:a16="http://schemas.microsoft.com/office/drawing/2014/main" val="104386917"/>
                    </a:ext>
                  </a:extLst>
                </a:gridCol>
                <a:gridCol w="1047680">
                  <a:extLst>
                    <a:ext uri="{9D8B030D-6E8A-4147-A177-3AD203B41FA5}">
                      <a16:colId xmlns:a16="http://schemas.microsoft.com/office/drawing/2014/main" val="4027378907"/>
                    </a:ext>
                  </a:extLst>
                </a:gridCol>
                <a:gridCol w="1087466">
                  <a:extLst>
                    <a:ext uri="{9D8B030D-6E8A-4147-A177-3AD203B41FA5}">
                      <a16:colId xmlns:a16="http://schemas.microsoft.com/office/drawing/2014/main" val="2591706841"/>
                    </a:ext>
                  </a:extLst>
                </a:gridCol>
              </a:tblGrid>
              <a:tr h="208004">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dirty="0">
                          <a:effectLst/>
                        </a:rPr>
                        <a:t> Retiree Plan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COBRA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6208988"/>
                  </a:ext>
                </a:extLst>
              </a:tr>
              <a:tr h="217048">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Plan A - BC/BS and Aetna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Medical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Medical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2393797"/>
                  </a:ext>
                </a:extLst>
              </a:tr>
              <a:tr h="208004">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Single coverage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690.74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806.26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5423502"/>
                  </a:ext>
                </a:extLst>
              </a:tr>
              <a:tr h="208004">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Spouse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1,443.18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1,546.14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8941724"/>
                  </a:ext>
                </a:extLst>
              </a:tr>
              <a:tr h="208004">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Child(ren)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1,243.34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1,320.29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1135773"/>
                  </a:ext>
                </a:extLst>
              </a:tr>
              <a:tr h="217048">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Full Family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1,799.44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dirty="0">
                          <a:effectLst/>
                        </a:rPr>
                        <a:t> $         1,909.52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9254992"/>
                  </a:ext>
                </a:extLst>
              </a:tr>
            </a:tbl>
          </a:graphicData>
        </a:graphic>
      </p:graphicFrame>
      <p:graphicFrame>
        <p:nvGraphicFramePr>
          <p:cNvPr id="4" name="Table 3">
            <a:extLst>
              <a:ext uri="{FF2B5EF4-FFF2-40B4-BE49-F238E27FC236}">
                <a16:creationId xmlns:a16="http://schemas.microsoft.com/office/drawing/2014/main" id="{9868F6DD-2C63-774C-314F-9918A55AF28B}"/>
              </a:ext>
            </a:extLst>
          </p:cNvPr>
          <p:cNvGraphicFramePr>
            <a:graphicFrameLocks noGrp="1"/>
          </p:cNvGraphicFramePr>
          <p:nvPr>
            <p:extLst>
              <p:ext uri="{D42A27DB-BD31-4B8C-83A1-F6EECF244321}">
                <p14:modId xmlns:p14="http://schemas.microsoft.com/office/powerpoint/2010/main" val="1064119401"/>
              </p:ext>
            </p:extLst>
          </p:nvPr>
        </p:nvGraphicFramePr>
        <p:xfrm>
          <a:off x="824856" y="1985920"/>
          <a:ext cx="3952009" cy="1202618"/>
        </p:xfrm>
        <a:graphic>
          <a:graphicData uri="http://schemas.openxmlformats.org/drawingml/2006/table">
            <a:tbl>
              <a:tblPr firstRow="1" firstCol="1" bandRow="1">
                <a:tableStyleId>{5C22544A-7EE6-4342-B048-85BDC9FD1C3A}</a:tableStyleId>
              </a:tblPr>
              <a:tblGrid>
                <a:gridCol w="1816863">
                  <a:extLst>
                    <a:ext uri="{9D8B030D-6E8A-4147-A177-3AD203B41FA5}">
                      <a16:colId xmlns:a16="http://schemas.microsoft.com/office/drawing/2014/main" val="3901252434"/>
                    </a:ext>
                  </a:extLst>
                </a:gridCol>
                <a:gridCol w="1047680">
                  <a:extLst>
                    <a:ext uri="{9D8B030D-6E8A-4147-A177-3AD203B41FA5}">
                      <a16:colId xmlns:a16="http://schemas.microsoft.com/office/drawing/2014/main" val="1136871474"/>
                    </a:ext>
                  </a:extLst>
                </a:gridCol>
                <a:gridCol w="1087466">
                  <a:extLst>
                    <a:ext uri="{9D8B030D-6E8A-4147-A177-3AD203B41FA5}">
                      <a16:colId xmlns:a16="http://schemas.microsoft.com/office/drawing/2014/main" val="2120798192"/>
                    </a:ext>
                  </a:extLst>
                </a:gridCol>
              </a:tblGrid>
              <a:tr h="190760">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dirty="0">
                          <a:effectLst/>
                        </a:rPr>
                        <a:t> Retiree Plan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COBRA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3921921"/>
                  </a:ext>
                </a:extLst>
              </a:tr>
              <a:tr h="240524">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Plan C - BC/BS and Aetna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Medical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Medical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9170911"/>
                  </a:ext>
                </a:extLst>
              </a:tr>
              <a:tr h="190760">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Single coverage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446.72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dirty="0">
                          <a:effectLst/>
                        </a:rPr>
                        <a:t> $            686.21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4833320"/>
                  </a:ext>
                </a:extLst>
              </a:tr>
              <a:tr h="190760">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Spouse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1,070.19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1,118.93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8826416"/>
                  </a:ext>
                </a:extLst>
              </a:tr>
              <a:tr h="190760">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Child(ren)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835.38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999.24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6880919"/>
                  </a:ext>
                </a:extLst>
              </a:tr>
              <a:tr h="199054">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Full Family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1,239.47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dirty="0">
                          <a:effectLst/>
                        </a:rPr>
                        <a:t> $         1,291.60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9235093"/>
                  </a:ext>
                </a:extLst>
              </a:tr>
            </a:tbl>
          </a:graphicData>
        </a:graphic>
      </p:graphicFrame>
      <p:sp>
        <p:nvSpPr>
          <p:cNvPr id="5" name="Rectangle 1">
            <a:extLst>
              <a:ext uri="{FF2B5EF4-FFF2-40B4-BE49-F238E27FC236}">
                <a16:creationId xmlns:a16="http://schemas.microsoft.com/office/drawing/2014/main" id="{4CEF1D36-AEF3-24D5-BE26-7170BBF41D42}"/>
              </a:ext>
            </a:extLst>
          </p:cNvPr>
          <p:cNvSpPr>
            <a:spLocks noChangeArrowheads="1"/>
          </p:cNvSpPr>
          <p:nvPr/>
        </p:nvSpPr>
        <p:spPr bwMode="auto">
          <a:xfrm>
            <a:off x="721590" y="4161828"/>
            <a:ext cx="124635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Table 5">
            <a:extLst>
              <a:ext uri="{FF2B5EF4-FFF2-40B4-BE49-F238E27FC236}">
                <a16:creationId xmlns:a16="http://schemas.microsoft.com/office/drawing/2014/main" id="{5DC85714-0377-5C47-6EBC-311D96234335}"/>
              </a:ext>
            </a:extLst>
          </p:cNvPr>
          <p:cNvGraphicFramePr>
            <a:graphicFrameLocks noGrp="1"/>
          </p:cNvGraphicFramePr>
          <p:nvPr>
            <p:extLst>
              <p:ext uri="{D42A27DB-BD31-4B8C-83A1-F6EECF244321}">
                <p14:modId xmlns:p14="http://schemas.microsoft.com/office/powerpoint/2010/main" val="4128731921"/>
              </p:ext>
            </p:extLst>
          </p:nvPr>
        </p:nvGraphicFramePr>
        <p:xfrm>
          <a:off x="824856" y="3318332"/>
          <a:ext cx="3952009" cy="903069"/>
        </p:xfrm>
        <a:graphic>
          <a:graphicData uri="http://schemas.openxmlformats.org/drawingml/2006/table">
            <a:tbl>
              <a:tblPr firstRow="1" firstCol="1" bandRow="1">
                <a:tableStyleId>{5C22544A-7EE6-4342-B048-85BDC9FD1C3A}</a:tableStyleId>
              </a:tblPr>
              <a:tblGrid>
                <a:gridCol w="1816863">
                  <a:extLst>
                    <a:ext uri="{9D8B030D-6E8A-4147-A177-3AD203B41FA5}">
                      <a16:colId xmlns:a16="http://schemas.microsoft.com/office/drawing/2014/main" val="1155042112"/>
                    </a:ext>
                  </a:extLst>
                </a:gridCol>
                <a:gridCol w="1047680">
                  <a:extLst>
                    <a:ext uri="{9D8B030D-6E8A-4147-A177-3AD203B41FA5}">
                      <a16:colId xmlns:a16="http://schemas.microsoft.com/office/drawing/2014/main" val="2401450644"/>
                    </a:ext>
                  </a:extLst>
                </a:gridCol>
                <a:gridCol w="1087466">
                  <a:extLst>
                    <a:ext uri="{9D8B030D-6E8A-4147-A177-3AD203B41FA5}">
                      <a16:colId xmlns:a16="http://schemas.microsoft.com/office/drawing/2014/main" val="1230260435"/>
                    </a:ext>
                  </a:extLst>
                </a:gridCol>
              </a:tblGrid>
              <a:tr h="179832">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dirty="0">
                          <a:effectLst/>
                        </a:rPr>
                        <a:t>Dental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Retiree Plan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COBRA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6943434"/>
                  </a:ext>
                </a:extLst>
              </a:tr>
              <a:tr h="179832">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Single coverage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41.31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39.60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4287039"/>
                  </a:ext>
                </a:extLst>
              </a:tr>
              <a:tr h="179832">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Spouse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94.04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77.15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9301550"/>
                  </a:ext>
                </a:extLst>
              </a:tr>
              <a:tr h="179832">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Child(ren)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104.56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73.09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3914742"/>
                  </a:ext>
                </a:extLst>
              </a:tr>
              <a:tr h="183741">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Full Family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167.84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dirty="0">
                          <a:effectLst/>
                        </a:rPr>
                        <a:t> $             93.49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5561374"/>
                  </a:ext>
                </a:extLst>
              </a:tr>
            </a:tbl>
          </a:graphicData>
        </a:graphic>
      </p:graphicFrame>
      <p:sp>
        <p:nvSpPr>
          <p:cNvPr id="9" name="Title 1">
            <a:extLst>
              <a:ext uri="{FF2B5EF4-FFF2-40B4-BE49-F238E27FC236}">
                <a16:creationId xmlns:a16="http://schemas.microsoft.com/office/drawing/2014/main" id="{1349F1CF-48DF-BD8D-CBD4-7F20DC62826B}"/>
              </a:ext>
            </a:extLst>
          </p:cNvPr>
          <p:cNvSpPr txBox="1">
            <a:spLocks/>
          </p:cNvSpPr>
          <p:nvPr/>
        </p:nvSpPr>
        <p:spPr>
          <a:xfrm>
            <a:off x="7299054" y="2832475"/>
            <a:ext cx="4766330" cy="1454051"/>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b="1" kern="1200">
                <a:solidFill>
                  <a:srgbClr val="00246C"/>
                </a:solidFill>
                <a:latin typeface="+mj-lt"/>
                <a:ea typeface="+mj-ea"/>
                <a:cs typeface="+mj-cs"/>
              </a:defRPr>
            </a:lvl1pPr>
          </a:lstStyle>
          <a:p>
            <a:pPr lvl="0">
              <a:lnSpc>
                <a:spcPct val="90000"/>
              </a:lnSpc>
              <a:spcAft>
                <a:spcPts val="600"/>
              </a:spcAft>
              <a:defRPr/>
            </a:pPr>
            <a:r>
              <a:rPr lang="en-US" sz="3600" dirty="0">
                <a:solidFill>
                  <a:srgbClr val="000000"/>
                </a:solidFill>
              </a:rPr>
              <a:t>2024 </a:t>
            </a:r>
            <a:r>
              <a:rPr kumimoji="0" lang="en-US" sz="3600" b="1" i="0" u="none" strike="noStrike" kern="1200" cap="none" spc="0" normalizeH="0" baseline="0" noProof="0" dirty="0">
                <a:ln>
                  <a:noFill/>
                </a:ln>
                <a:solidFill>
                  <a:srgbClr val="000000"/>
                </a:solidFill>
                <a:effectLst/>
                <a:uLnTx/>
                <a:uFillTx/>
                <a:latin typeface="+mj-lt"/>
                <a:ea typeface="+mj-ea"/>
                <a:cs typeface="+mj-cs"/>
              </a:rPr>
              <a:t>Non-Medicare Direct Bill and Cobra Rate Cost Comparison</a:t>
            </a:r>
          </a:p>
        </p:txBody>
      </p:sp>
      <p:graphicFrame>
        <p:nvGraphicFramePr>
          <p:cNvPr id="7" name="Table 6">
            <a:extLst>
              <a:ext uri="{FF2B5EF4-FFF2-40B4-BE49-F238E27FC236}">
                <a16:creationId xmlns:a16="http://schemas.microsoft.com/office/drawing/2014/main" id="{8755CD92-C8BB-B061-1C4D-E9FE1059D567}"/>
              </a:ext>
            </a:extLst>
          </p:cNvPr>
          <p:cNvGraphicFramePr>
            <a:graphicFrameLocks noGrp="1"/>
          </p:cNvGraphicFramePr>
          <p:nvPr>
            <p:extLst>
              <p:ext uri="{D42A27DB-BD31-4B8C-83A1-F6EECF244321}">
                <p14:modId xmlns:p14="http://schemas.microsoft.com/office/powerpoint/2010/main" val="2683993093"/>
              </p:ext>
            </p:extLst>
          </p:nvPr>
        </p:nvGraphicFramePr>
        <p:xfrm>
          <a:off x="824856" y="4351195"/>
          <a:ext cx="3952008" cy="903068"/>
        </p:xfrm>
        <a:graphic>
          <a:graphicData uri="http://schemas.openxmlformats.org/drawingml/2006/table">
            <a:tbl>
              <a:tblPr firstRow="1" firstCol="1" bandRow="1">
                <a:tableStyleId>{5C22544A-7EE6-4342-B048-85BDC9FD1C3A}</a:tableStyleId>
              </a:tblPr>
              <a:tblGrid>
                <a:gridCol w="1816863">
                  <a:extLst>
                    <a:ext uri="{9D8B030D-6E8A-4147-A177-3AD203B41FA5}">
                      <a16:colId xmlns:a16="http://schemas.microsoft.com/office/drawing/2014/main" val="4025580321"/>
                    </a:ext>
                  </a:extLst>
                </a:gridCol>
                <a:gridCol w="1047680">
                  <a:extLst>
                    <a:ext uri="{9D8B030D-6E8A-4147-A177-3AD203B41FA5}">
                      <a16:colId xmlns:a16="http://schemas.microsoft.com/office/drawing/2014/main" val="2313876471"/>
                    </a:ext>
                  </a:extLst>
                </a:gridCol>
                <a:gridCol w="1087465">
                  <a:extLst>
                    <a:ext uri="{9D8B030D-6E8A-4147-A177-3AD203B41FA5}">
                      <a16:colId xmlns:a16="http://schemas.microsoft.com/office/drawing/2014/main" val="946025583"/>
                    </a:ext>
                  </a:extLst>
                </a:gridCol>
              </a:tblGrid>
              <a:tr h="175922">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Basic Vision - Avesis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dirty="0">
                          <a:effectLst/>
                        </a:rPr>
                        <a:t> Retiree Plan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COBRA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346668"/>
                  </a:ext>
                </a:extLst>
              </a:tr>
              <a:tr h="179832">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Single coverage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2.88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2.94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8507888"/>
                  </a:ext>
                </a:extLst>
              </a:tr>
              <a:tr h="179832">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Spouse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5.84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5.96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2384545"/>
                  </a:ext>
                </a:extLst>
              </a:tr>
              <a:tr h="179832">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Child(ren)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6.32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6.45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6577132"/>
                  </a:ext>
                </a:extLst>
              </a:tr>
              <a:tr h="187650">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Full Family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8.68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dirty="0">
                          <a:effectLst/>
                        </a:rPr>
                        <a:t> $               8.85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8012476"/>
                  </a:ext>
                </a:extLst>
              </a:tr>
            </a:tbl>
          </a:graphicData>
        </a:graphic>
      </p:graphicFrame>
      <p:graphicFrame>
        <p:nvGraphicFramePr>
          <p:cNvPr id="8" name="Table 7">
            <a:extLst>
              <a:ext uri="{FF2B5EF4-FFF2-40B4-BE49-F238E27FC236}">
                <a16:creationId xmlns:a16="http://schemas.microsoft.com/office/drawing/2014/main" id="{69A2318F-F176-CB36-7477-16626DC02755}"/>
              </a:ext>
            </a:extLst>
          </p:cNvPr>
          <p:cNvGraphicFramePr>
            <a:graphicFrameLocks noGrp="1"/>
          </p:cNvGraphicFramePr>
          <p:nvPr>
            <p:extLst>
              <p:ext uri="{D42A27DB-BD31-4B8C-83A1-F6EECF244321}">
                <p14:modId xmlns:p14="http://schemas.microsoft.com/office/powerpoint/2010/main" val="112828604"/>
              </p:ext>
            </p:extLst>
          </p:nvPr>
        </p:nvGraphicFramePr>
        <p:xfrm>
          <a:off x="824856" y="5384057"/>
          <a:ext cx="3952007" cy="903070"/>
        </p:xfrm>
        <a:graphic>
          <a:graphicData uri="http://schemas.openxmlformats.org/drawingml/2006/table">
            <a:tbl>
              <a:tblPr firstRow="1" firstCol="1" bandRow="1">
                <a:tableStyleId>{5C22544A-7EE6-4342-B048-85BDC9FD1C3A}</a:tableStyleId>
              </a:tblPr>
              <a:tblGrid>
                <a:gridCol w="1870617">
                  <a:extLst>
                    <a:ext uri="{9D8B030D-6E8A-4147-A177-3AD203B41FA5}">
                      <a16:colId xmlns:a16="http://schemas.microsoft.com/office/drawing/2014/main" val="1338852568"/>
                    </a:ext>
                  </a:extLst>
                </a:gridCol>
                <a:gridCol w="1040695">
                  <a:extLst>
                    <a:ext uri="{9D8B030D-6E8A-4147-A177-3AD203B41FA5}">
                      <a16:colId xmlns:a16="http://schemas.microsoft.com/office/drawing/2014/main" val="3681292553"/>
                    </a:ext>
                  </a:extLst>
                </a:gridCol>
                <a:gridCol w="1040695">
                  <a:extLst>
                    <a:ext uri="{9D8B030D-6E8A-4147-A177-3AD203B41FA5}">
                      <a16:colId xmlns:a16="http://schemas.microsoft.com/office/drawing/2014/main" val="1447795558"/>
                    </a:ext>
                  </a:extLst>
                </a:gridCol>
              </a:tblGrid>
              <a:tr h="179057">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Enhanced Vision - Avesis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Retiree Plan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COBRA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858289"/>
                  </a:ext>
                </a:extLst>
              </a:tr>
              <a:tr h="179057">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Single coverage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5.84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5.96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0096338"/>
                  </a:ext>
                </a:extLst>
              </a:tr>
              <a:tr h="179057">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Spouse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10.80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11.02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1040457"/>
                  </a:ext>
                </a:extLst>
              </a:tr>
              <a:tr h="179057">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Child(ren)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12.70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12.95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5554101"/>
                  </a:ext>
                </a:extLst>
              </a:tr>
              <a:tr h="186842">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Member and Full Family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a:effectLst/>
                        </a:rPr>
                        <a:t> $            16.36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457200" algn="l"/>
                          <a:tab pos="0" algn="l"/>
                          <a:tab pos="457200" algn="l"/>
                          <a:tab pos="914400" algn="l"/>
                          <a:tab pos="1524000" algn="l"/>
                          <a:tab pos="3252470" algn="l"/>
                          <a:tab pos="4715510" algn="l"/>
                          <a:tab pos="5547360" algn="dec"/>
                        </a:tabLst>
                      </a:pPr>
                      <a:r>
                        <a:rPr lang="en-US" sz="1100" dirty="0">
                          <a:effectLst/>
                        </a:rPr>
                        <a:t> $            16.69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9134075"/>
                  </a:ext>
                </a:extLst>
              </a:tr>
            </a:tbl>
          </a:graphicData>
        </a:graphic>
      </p:graphicFrame>
      <p:sp>
        <p:nvSpPr>
          <p:cNvPr id="11" name="Rectangle 2">
            <a:extLst>
              <a:ext uri="{FF2B5EF4-FFF2-40B4-BE49-F238E27FC236}">
                <a16:creationId xmlns:a16="http://schemas.microsoft.com/office/drawing/2014/main" id="{33DBF3EF-DD9E-5CDF-FD1B-FE482BA85899}"/>
              </a:ext>
            </a:extLst>
          </p:cNvPr>
          <p:cNvSpPr>
            <a:spLocks noChangeArrowheads="1"/>
          </p:cNvSpPr>
          <p:nvPr/>
        </p:nvSpPr>
        <p:spPr bwMode="auto">
          <a:xfrm>
            <a:off x="2526884" y="556698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81509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2768</Words>
  <Application>Microsoft Office PowerPoint</Application>
  <PresentationFormat>Widescreen</PresentationFormat>
  <Paragraphs>355</Paragraphs>
  <Slides>22</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Calibri Light</vt:lpstr>
      <vt:lpstr>Symbol</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Cole, Melissa</dc:creator>
  <cp:lastModifiedBy>Cole, Melissa</cp:lastModifiedBy>
  <cp:revision>38</cp:revision>
  <dcterms:created xsi:type="dcterms:W3CDTF">2020-02-24T21:51:29Z</dcterms:created>
  <dcterms:modified xsi:type="dcterms:W3CDTF">2024-03-20T14:43:01Z</dcterms:modified>
</cp:coreProperties>
</file>