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63" r:id="rId2"/>
    <p:sldMasterId id="2147483665" r:id="rId3"/>
    <p:sldMasterId id="2147483667" r:id="rId4"/>
    <p:sldMasterId id="2147483669" r:id="rId5"/>
    <p:sldMasterId id="2147483648" r:id="rId6"/>
    <p:sldMasterId id="2147483673" r:id="rId7"/>
    <p:sldMasterId id="2147483671" r:id="rId8"/>
  </p:sldMasterIdLst>
  <p:notesMasterIdLst>
    <p:notesMasterId r:id="rId34"/>
  </p:notesMasterIdLst>
  <p:handoutMasterIdLst>
    <p:handoutMasterId r:id="rId35"/>
  </p:handoutMasterIdLst>
  <p:sldIdLst>
    <p:sldId id="263" r:id="rId9"/>
    <p:sldId id="326" r:id="rId10"/>
    <p:sldId id="295" r:id="rId11"/>
    <p:sldId id="312" r:id="rId12"/>
    <p:sldId id="327" r:id="rId13"/>
    <p:sldId id="313" r:id="rId14"/>
    <p:sldId id="319" r:id="rId15"/>
    <p:sldId id="314" r:id="rId16"/>
    <p:sldId id="315" r:id="rId17"/>
    <p:sldId id="300" r:id="rId18"/>
    <p:sldId id="298" r:id="rId19"/>
    <p:sldId id="299" r:id="rId20"/>
    <p:sldId id="320" r:id="rId21"/>
    <p:sldId id="318" r:id="rId22"/>
    <p:sldId id="309" r:id="rId23"/>
    <p:sldId id="321" r:id="rId24"/>
    <p:sldId id="306" r:id="rId25"/>
    <p:sldId id="317" r:id="rId26"/>
    <p:sldId id="316" r:id="rId27"/>
    <p:sldId id="322" r:id="rId28"/>
    <p:sldId id="323" r:id="rId29"/>
    <p:sldId id="324" r:id="rId30"/>
    <p:sldId id="308" r:id="rId31"/>
    <p:sldId id="325" r:id="rId32"/>
    <p:sldId id="262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D56"/>
    <a:srgbClr val="929BA0"/>
    <a:srgbClr val="556774"/>
    <a:srgbClr val="E02136"/>
    <a:srgbClr val="FFFFFF"/>
    <a:srgbClr val="71C4EE"/>
    <a:srgbClr val="0F4B90"/>
    <a:srgbClr val="FDD400"/>
    <a:srgbClr val="11547F"/>
    <a:srgbClr val="FBB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D56C75-F4C7-42D9-B344-EEBE8AE6989E}" v="4" dt="2024-06-18T14:14:21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0" autoAdjust="0"/>
    <p:restoredTop sz="88948"/>
  </p:normalViewPr>
  <p:slideViewPr>
    <p:cSldViewPr snapToGrid="0" snapToObjects="1">
      <p:cViewPr varScale="1">
        <p:scale>
          <a:sx n="112" d="100"/>
          <a:sy n="112" d="100"/>
        </p:scale>
        <p:origin x="66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24C84-20F3-4B73-9BD2-17140C55F11D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85CEF-9EAC-4A78-A53B-C6A582BE9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C5CA73-55BB-2940-B9C8-258CF110B1D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7F4A3D-92C9-274C-AB2F-66BCB5D8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5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9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96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97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54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84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11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08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29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0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33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55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F4A3D-92C9-274C-AB2F-66BCB5D8AA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9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30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7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27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0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4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More</a:t>
            </a:r>
            <a:r>
              <a:rPr lang="en-US" b="0" baseline="0"/>
              <a:t> space for text option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B5B3B-5E1B-B445-9F70-3B0C20C2E9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2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64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31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33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48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29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8" y="-29206"/>
            <a:ext cx="10348912" cy="6900654"/>
          </a:xfrm>
          <a:prstGeom prst="rect">
            <a:avLst/>
          </a:prstGeom>
        </p:spPr>
      </p:pic>
      <p:sp>
        <p:nvSpPr>
          <p:cNvPr id="8" name="Rectangle 3"/>
          <p:cNvSpPr/>
          <p:nvPr userDrawn="1"/>
        </p:nvSpPr>
        <p:spPr>
          <a:xfrm>
            <a:off x="-195072" y="-81107"/>
            <a:ext cx="5478274" cy="7033662"/>
          </a:xfrm>
          <a:custGeom>
            <a:avLst/>
            <a:gdLst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5351929 w 5351929"/>
              <a:gd name="connsiteY2" fmla="*/ 6858000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2339788 w 5351929"/>
              <a:gd name="connsiteY2" fmla="*/ 6696635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1929" h="6871447">
                <a:moveTo>
                  <a:pt x="0" y="0"/>
                </a:moveTo>
                <a:lnTo>
                  <a:pt x="5351929" y="0"/>
                </a:lnTo>
                <a:lnTo>
                  <a:pt x="3482788" y="687144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 userDrawn="1"/>
        </p:nvSpPr>
        <p:spPr>
          <a:xfrm>
            <a:off x="1358590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4" y="5932436"/>
            <a:ext cx="2889503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06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4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71" y="-2703133"/>
            <a:ext cx="6377913" cy="9561133"/>
          </a:xfrm>
          <a:prstGeom prst="rect">
            <a:avLst/>
          </a:prstGeom>
        </p:spPr>
      </p:pic>
      <p:sp>
        <p:nvSpPr>
          <p:cNvPr id="18" name="Rectangle 3"/>
          <p:cNvSpPr/>
          <p:nvPr userDrawn="1"/>
        </p:nvSpPr>
        <p:spPr>
          <a:xfrm>
            <a:off x="-12582" y="-14288"/>
            <a:ext cx="7853319" cy="6886577"/>
          </a:xfrm>
          <a:custGeom>
            <a:avLst/>
            <a:gdLst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5351929 w 5351929"/>
              <a:gd name="connsiteY2" fmla="*/ 6858000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2339788 w 5351929"/>
              <a:gd name="connsiteY2" fmla="*/ 6696635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0 w 5351929"/>
              <a:gd name="connsiteY0" fmla="*/ 0 h 6886575"/>
              <a:gd name="connsiteX1" fmla="*/ 5351929 w 5351929"/>
              <a:gd name="connsiteY1" fmla="*/ 0 h 6886575"/>
              <a:gd name="connsiteX2" fmla="*/ 3482788 w 5351929"/>
              <a:gd name="connsiteY2" fmla="*/ 6871447 h 6886575"/>
              <a:gd name="connsiteX3" fmla="*/ 0 w 5351929"/>
              <a:gd name="connsiteY3" fmla="*/ 6886575 h 6886575"/>
              <a:gd name="connsiteX4" fmla="*/ 0 w 5351929"/>
              <a:gd name="connsiteY4" fmla="*/ 0 h 6886575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1871662 w 7223591"/>
              <a:gd name="connsiteY0" fmla="*/ 0 h 6872288"/>
              <a:gd name="connsiteX1" fmla="*/ 7223591 w 7223591"/>
              <a:gd name="connsiteY1" fmla="*/ 0 h 6872288"/>
              <a:gd name="connsiteX2" fmla="*/ 5354450 w 7223591"/>
              <a:gd name="connsiteY2" fmla="*/ 6871447 h 6872288"/>
              <a:gd name="connsiteX3" fmla="*/ 0 w 7223591"/>
              <a:gd name="connsiteY3" fmla="*/ 6872288 h 6872288"/>
              <a:gd name="connsiteX4" fmla="*/ 1871662 w 7223591"/>
              <a:gd name="connsiteY4" fmla="*/ 0 h 6872288"/>
              <a:gd name="connsiteX0" fmla="*/ 0 w 8952379"/>
              <a:gd name="connsiteY0" fmla="*/ 0 h 6872288"/>
              <a:gd name="connsiteX1" fmla="*/ 8952379 w 8952379"/>
              <a:gd name="connsiteY1" fmla="*/ 0 h 6872288"/>
              <a:gd name="connsiteX2" fmla="*/ 7083238 w 8952379"/>
              <a:gd name="connsiteY2" fmla="*/ 6871447 h 6872288"/>
              <a:gd name="connsiteX3" fmla="*/ 1728788 w 8952379"/>
              <a:gd name="connsiteY3" fmla="*/ 6872288 h 6872288"/>
              <a:gd name="connsiteX4" fmla="*/ 0 w 8952379"/>
              <a:gd name="connsiteY4" fmla="*/ 0 h 6872288"/>
              <a:gd name="connsiteX0" fmla="*/ 0 w 8952379"/>
              <a:gd name="connsiteY0" fmla="*/ 0 h 6871447"/>
              <a:gd name="connsiteX1" fmla="*/ 8952379 w 8952379"/>
              <a:gd name="connsiteY1" fmla="*/ 0 h 6871447"/>
              <a:gd name="connsiteX2" fmla="*/ 7083238 w 8952379"/>
              <a:gd name="connsiteY2" fmla="*/ 6871447 h 6871447"/>
              <a:gd name="connsiteX3" fmla="*/ 28575 w 8952379"/>
              <a:gd name="connsiteY3" fmla="*/ 6843713 h 6871447"/>
              <a:gd name="connsiteX4" fmla="*/ 0 w 8952379"/>
              <a:gd name="connsiteY4" fmla="*/ 0 h 6871447"/>
              <a:gd name="connsiteX0" fmla="*/ 0 w 8952379"/>
              <a:gd name="connsiteY0" fmla="*/ 0 h 6872288"/>
              <a:gd name="connsiteX1" fmla="*/ 8952379 w 8952379"/>
              <a:gd name="connsiteY1" fmla="*/ 0 h 6872288"/>
              <a:gd name="connsiteX2" fmla="*/ 7083238 w 8952379"/>
              <a:gd name="connsiteY2" fmla="*/ 6871447 h 6872288"/>
              <a:gd name="connsiteX3" fmla="*/ 57150 w 8952379"/>
              <a:gd name="connsiteY3" fmla="*/ 6872288 h 6872288"/>
              <a:gd name="connsiteX4" fmla="*/ 0 w 8952379"/>
              <a:gd name="connsiteY4" fmla="*/ 0 h 6872288"/>
              <a:gd name="connsiteX0" fmla="*/ 1776936 w 8895229"/>
              <a:gd name="connsiteY0" fmla="*/ 14288 h 6872288"/>
              <a:gd name="connsiteX1" fmla="*/ 8895229 w 8895229"/>
              <a:gd name="connsiteY1" fmla="*/ 0 h 6872288"/>
              <a:gd name="connsiteX2" fmla="*/ 7026088 w 8895229"/>
              <a:gd name="connsiteY2" fmla="*/ 6871447 h 6872288"/>
              <a:gd name="connsiteX3" fmla="*/ 0 w 8895229"/>
              <a:gd name="connsiteY3" fmla="*/ 6872288 h 6872288"/>
              <a:gd name="connsiteX4" fmla="*/ 1776936 w 8895229"/>
              <a:gd name="connsiteY4" fmla="*/ 14288 h 6872288"/>
              <a:gd name="connsiteX0" fmla="*/ 1080268 w 8895229"/>
              <a:gd name="connsiteY0" fmla="*/ 14288 h 6872288"/>
              <a:gd name="connsiteX1" fmla="*/ 8895229 w 8895229"/>
              <a:gd name="connsiteY1" fmla="*/ 0 h 6872288"/>
              <a:gd name="connsiteX2" fmla="*/ 7026088 w 8895229"/>
              <a:gd name="connsiteY2" fmla="*/ 6871447 h 6872288"/>
              <a:gd name="connsiteX3" fmla="*/ 0 w 8895229"/>
              <a:gd name="connsiteY3" fmla="*/ 6872288 h 6872288"/>
              <a:gd name="connsiteX4" fmla="*/ 1080268 w 8895229"/>
              <a:gd name="connsiteY4" fmla="*/ 14288 h 6872288"/>
              <a:gd name="connsiteX0" fmla="*/ 0 w 7814961"/>
              <a:gd name="connsiteY0" fmla="*/ 14288 h 6872288"/>
              <a:gd name="connsiteX1" fmla="*/ 7814961 w 7814961"/>
              <a:gd name="connsiteY1" fmla="*/ 0 h 6872288"/>
              <a:gd name="connsiteX2" fmla="*/ 5945820 w 7814961"/>
              <a:gd name="connsiteY2" fmla="*/ 6871447 h 6872288"/>
              <a:gd name="connsiteX3" fmla="*/ 199327 w 7814961"/>
              <a:gd name="connsiteY3" fmla="*/ 6872288 h 6872288"/>
              <a:gd name="connsiteX4" fmla="*/ 0 w 7814961"/>
              <a:gd name="connsiteY4" fmla="*/ 14288 h 6872288"/>
              <a:gd name="connsiteX0" fmla="*/ 0 w 7814961"/>
              <a:gd name="connsiteY0" fmla="*/ 14288 h 6886576"/>
              <a:gd name="connsiteX1" fmla="*/ 7814961 w 7814961"/>
              <a:gd name="connsiteY1" fmla="*/ 0 h 6886576"/>
              <a:gd name="connsiteX2" fmla="*/ 5945820 w 7814961"/>
              <a:gd name="connsiteY2" fmla="*/ 6871447 h 6886576"/>
              <a:gd name="connsiteX3" fmla="*/ 278 w 7814961"/>
              <a:gd name="connsiteY3" fmla="*/ 6886576 h 6886576"/>
              <a:gd name="connsiteX4" fmla="*/ 0 w 7814961"/>
              <a:gd name="connsiteY4" fmla="*/ 14288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4961" h="6886576">
                <a:moveTo>
                  <a:pt x="0" y="14288"/>
                </a:moveTo>
                <a:lnTo>
                  <a:pt x="7814961" y="0"/>
                </a:lnTo>
                <a:lnTo>
                  <a:pt x="5945820" y="6871447"/>
                </a:lnTo>
                <a:lnTo>
                  <a:pt x="278" y="6886576"/>
                </a:lnTo>
                <a:cubicBezTo>
                  <a:pt x="185" y="4595813"/>
                  <a:pt x="93" y="2305051"/>
                  <a:pt x="0" y="142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 userDrawn="1"/>
        </p:nvSpPr>
        <p:spPr>
          <a:xfrm>
            <a:off x="5869371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4" y="5932436"/>
            <a:ext cx="2889503" cy="685800"/>
          </a:xfrm>
          <a:prstGeom prst="rect">
            <a:avLst/>
          </a:prstGeom>
        </p:spPr>
      </p:pic>
      <p:sp>
        <p:nvSpPr>
          <p:cNvPr id="22" name="Parallelogram 28"/>
          <p:cNvSpPr/>
          <p:nvPr userDrawn="1"/>
        </p:nvSpPr>
        <p:spPr>
          <a:xfrm>
            <a:off x="965048" y="-65861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3" name="Parallelogram 28"/>
          <p:cNvSpPr/>
          <p:nvPr userDrawn="1"/>
        </p:nvSpPr>
        <p:spPr>
          <a:xfrm>
            <a:off x="5915857" y="-379658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4" name="Parallelogram 28"/>
          <p:cNvSpPr/>
          <p:nvPr userDrawn="1"/>
        </p:nvSpPr>
        <p:spPr>
          <a:xfrm>
            <a:off x="3329067" y="6275336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03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82" y="-118535"/>
            <a:ext cx="7918259" cy="11870267"/>
          </a:xfrm>
          <a:prstGeom prst="rect">
            <a:avLst/>
          </a:prstGeom>
        </p:spPr>
      </p:pic>
      <p:sp>
        <p:nvSpPr>
          <p:cNvPr id="8" name="Rectangle 3"/>
          <p:cNvSpPr/>
          <p:nvPr userDrawn="1"/>
        </p:nvSpPr>
        <p:spPr>
          <a:xfrm>
            <a:off x="-13713" y="-14288"/>
            <a:ext cx="9267449" cy="6886577"/>
          </a:xfrm>
          <a:custGeom>
            <a:avLst/>
            <a:gdLst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5351929 w 5351929"/>
              <a:gd name="connsiteY2" fmla="*/ 6858000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2339788 w 5351929"/>
              <a:gd name="connsiteY2" fmla="*/ 6696635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0 w 5351929"/>
              <a:gd name="connsiteY0" fmla="*/ 0 h 6886575"/>
              <a:gd name="connsiteX1" fmla="*/ 5351929 w 5351929"/>
              <a:gd name="connsiteY1" fmla="*/ 0 h 6886575"/>
              <a:gd name="connsiteX2" fmla="*/ 3482788 w 5351929"/>
              <a:gd name="connsiteY2" fmla="*/ 6871447 h 6886575"/>
              <a:gd name="connsiteX3" fmla="*/ 0 w 5351929"/>
              <a:gd name="connsiteY3" fmla="*/ 6886575 h 6886575"/>
              <a:gd name="connsiteX4" fmla="*/ 0 w 5351929"/>
              <a:gd name="connsiteY4" fmla="*/ 0 h 6886575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1871662 w 7223591"/>
              <a:gd name="connsiteY0" fmla="*/ 0 h 6872288"/>
              <a:gd name="connsiteX1" fmla="*/ 7223591 w 7223591"/>
              <a:gd name="connsiteY1" fmla="*/ 0 h 6872288"/>
              <a:gd name="connsiteX2" fmla="*/ 5354450 w 7223591"/>
              <a:gd name="connsiteY2" fmla="*/ 6871447 h 6872288"/>
              <a:gd name="connsiteX3" fmla="*/ 0 w 7223591"/>
              <a:gd name="connsiteY3" fmla="*/ 6872288 h 6872288"/>
              <a:gd name="connsiteX4" fmla="*/ 1871662 w 7223591"/>
              <a:gd name="connsiteY4" fmla="*/ 0 h 6872288"/>
              <a:gd name="connsiteX0" fmla="*/ 0 w 8952379"/>
              <a:gd name="connsiteY0" fmla="*/ 0 h 6872288"/>
              <a:gd name="connsiteX1" fmla="*/ 8952379 w 8952379"/>
              <a:gd name="connsiteY1" fmla="*/ 0 h 6872288"/>
              <a:gd name="connsiteX2" fmla="*/ 7083238 w 8952379"/>
              <a:gd name="connsiteY2" fmla="*/ 6871447 h 6872288"/>
              <a:gd name="connsiteX3" fmla="*/ 1728788 w 8952379"/>
              <a:gd name="connsiteY3" fmla="*/ 6872288 h 6872288"/>
              <a:gd name="connsiteX4" fmla="*/ 0 w 8952379"/>
              <a:gd name="connsiteY4" fmla="*/ 0 h 6872288"/>
              <a:gd name="connsiteX0" fmla="*/ 0 w 8952379"/>
              <a:gd name="connsiteY0" fmla="*/ 0 h 6871447"/>
              <a:gd name="connsiteX1" fmla="*/ 8952379 w 8952379"/>
              <a:gd name="connsiteY1" fmla="*/ 0 h 6871447"/>
              <a:gd name="connsiteX2" fmla="*/ 7083238 w 8952379"/>
              <a:gd name="connsiteY2" fmla="*/ 6871447 h 6871447"/>
              <a:gd name="connsiteX3" fmla="*/ 28575 w 8952379"/>
              <a:gd name="connsiteY3" fmla="*/ 6843713 h 6871447"/>
              <a:gd name="connsiteX4" fmla="*/ 0 w 8952379"/>
              <a:gd name="connsiteY4" fmla="*/ 0 h 6871447"/>
              <a:gd name="connsiteX0" fmla="*/ 0 w 8952379"/>
              <a:gd name="connsiteY0" fmla="*/ 0 h 6872288"/>
              <a:gd name="connsiteX1" fmla="*/ 8952379 w 8952379"/>
              <a:gd name="connsiteY1" fmla="*/ 0 h 6872288"/>
              <a:gd name="connsiteX2" fmla="*/ 7083238 w 8952379"/>
              <a:gd name="connsiteY2" fmla="*/ 6871447 h 6872288"/>
              <a:gd name="connsiteX3" fmla="*/ 57150 w 8952379"/>
              <a:gd name="connsiteY3" fmla="*/ 6872288 h 6872288"/>
              <a:gd name="connsiteX4" fmla="*/ 0 w 8952379"/>
              <a:gd name="connsiteY4" fmla="*/ 0 h 6872288"/>
              <a:gd name="connsiteX0" fmla="*/ 1776936 w 8895229"/>
              <a:gd name="connsiteY0" fmla="*/ 14288 h 6872288"/>
              <a:gd name="connsiteX1" fmla="*/ 8895229 w 8895229"/>
              <a:gd name="connsiteY1" fmla="*/ 0 h 6872288"/>
              <a:gd name="connsiteX2" fmla="*/ 7026088 w 8895229"/>
              <a:gd name="connsiteY2" fmla="*/ 6871447 h 6872288"/>
              <a:gd name="connsiteX3" fmla="*/ 0 w 8895229"/>
              <a:gd name="connsiteY3" fmla="*/ 6872288 h 6872288"/>
              <a:gd name="connsiteX4" fmla="*/ 1776936 w 8895229"/>
              <a:gd name="connsiteY4" fmla="*/ 14288 h 6872288"/>
              <a:gd name="connsiteX0" fmla="*/ 1080268 w 8895229"/>
              <a:gd name="connsiteY0" fmla="*/ 14288 h 6872288"/>
              <a:gd name="connsiteX1" fmla="*/ 8895229 w 8895229"/>
              <a:gd name="connsiteY1" fmla="*/ 0 h 6872288"/>
              <a:gd name="connsiteX2" fmla="*/ 7026088 w 8895229"/>
              <a:gd name="connsiteY2" fmla="*/ 6871447 h 6872288"/>
              <a:gd name="connsiteX3" fmla="*/ 0 w 8895229"/>
              <a:gd name="connsiteY3" fmla="*/ 6872288 h 6872288"/>
              <a:gd name="connsiteX4" fmla="*/ 1080268 w 8895229"/>
              <a:gd name="connsiteY4" fmla="*/ 14288 h 6872288"/>
              <a:gd name="connsiteX0" fmla="*/ 0 w 7814961"/>
              <a:gd name="connsiteY0" fmla="*/ 14288 h 6872288"/>
              <a:gd name="connsiteX1" fmla="*/ 7814961 w 7814961"/>
              <a:gd name="connsiteY1" fmla="*/ 0 h 6872288"/>
              <a:gd name="connsiteX2" fmla="*/ 5945820 w 7814961"/>
              <a:gd name="connsiteY2" fmla="*/ 6871447 h 6872288"/>
              <a:gd name="connsiteX3" fmla="*/ 199327 w 7814961"/>
              <a:gd name="connsiteY3" fmla="*/ 6872288 h 6872288"/>
              <a:gd name="connsiteX4" fmla="*/ 0 w 7814961"/>
              <a:gd name="connsiteY4" fmla="*/ 14288 h 6872288"/>
              <a:gd name="connsiteX0" fmla="*/ 0 w 7814961"/>
              <a:gd name="connsiteY0" fmla="*/ 14288 h 6886576"/>
              <a:gd name="connsiteX1" fmla="*/ 7814961 w 7814961"/>
              <a:gd name="connsiteY1" fmla="*/ 0 h 6886576"/>
              <a:gd name="connsiteX2" fmla="*/ 5945820 w 7814961"/>
              <a:gd name="connsiteY2" fmla="*/ 6871447 h 6886576"/>
              <a:gd name="connsiteX3" fmla="*/ 278 w 7814961"/>
              <a:gd name="connsiteY3" fmla="*/ 6886576 h 6886576"/>
              <a:gd name="connsiteX4" fmla="*/ 0 w 7814961"/>
              <a:gd name="connsiteY4" fmla="*/ 14288 h 6886576"/>
              <a:gd name="connsiteX0" fmla="*/ 0 w 9222185"/>
              <a:gd name="connsiteY0" fmla="*/ 14288 h 6886576"/>
              <a:gd name="connsiteX1" fmla="*/ 9222185 w 9222185"/>
              <a:gd name="connsiteY1" fmla="*/ 0 h 6886576"/>
              <a:gd name="connsiteX2" fmla="*/ 7353044 w 9222185"/>
              <a:gd name="connsiteY2" fmla="*/ 6871447 h 6886576"/>
              <a:gd name="connsiteX3" fmla="*/ 1407502 w 9222185"/>
              <a:gd name="connsiteY3" fmla="*/ 6886576 h 6886576"/>
              <a:gd name="connsiteX4" fmla="*/ 0 w 9222185"/>
              <a:gd name="connsiteY4" fmla="*/ 14288 h 6886576"/>
              <a:gd name="connsiteX0" fmla="*/ 0 w 9222185"/>
              <a:gd name="connsiteY0" fmla="*/ 14288 h 6871447"/>
              <a:gd name="connsiteX1" fmla="*/ 9222185 w 9222185"/>
              <a:gd name="connsiteY1" fmla="*/ 0 h 6871447"/>
              <a:gd name="connsiteX2" fmla="*/ 7353044 w 9222185"/>
              <a:gd name="connsiteY2" fmla="*/ 6871447 h 6871447"/>
              <a:gd name="connsiteX3" fmla="*/ 10860 w 9222185"/>
              <a:gd name="connsiteY3" fmla="*/ 6865311 h 6871447"/>
              <a:gd name="connsiteX4" fmla="*/ 0 w 9222185"/>
              <a:gd name="connsiteY4" fmla="*/ 14288 h 6871447"/>
              <a:gd name="connsiteX0" fmla="*/ 0 w 9222185"/>
              <a:gd name="connsiteY0" fmla="*/ 14288 h 6886576"/>
              <a:gd name="connsiteX1" fmla="*/ 9222185 w 9222185"/>
              <a:gd name="connsiteY1" fmla="*/ 0 h 6886576"/>
              <a:gd name="connsiteX2" fmla="*/ 7353044 w 9222185"/>
              <a:gd name="connsiteY2" fmla="*/ 6871447 h 6886576"/>
              <a:gd name="connsiteX3" fmla="*/ 280 w 9222185"/>
              <a:gd name="connsiteY3" fmla="*/ 6886576 h 6886576"/>
              <a:gd name="connsiteX4" fmla="*/ 0 w 9222185"/>
              <a:gd name="connsiteY4" fmla="*/ 14288 h 6886576"/>
              <a:gd name="connsiteX0" fmla="*/ 401786 w 9221906"/>
              <a:gd name="connsiteY0" fmla="*/ 322633 h 6886576"/>
              <a:gd name="connsiteX1" fmla="*/ 9221906 w 9221906"/>
              <a:gd name="connsiteY1" fmla="*/ 0 h 6886576"/>
              <a:gd name="connsiteX2" fmla="*/ 7352765 w 9221906"/>
              <a:gd name="connsiteY2" fmla="*/ 6871447 h 6886576"/>
              <a:gd name="connsiteX3" fmla="*/ 1 w 9221906"/>
              <a:gd name="connsiteY3" fmla="*/ 6886576 h 6886576"/>
              <a:gd name="connsiteX4" fmla="*/ 401786 w 9221906"/>
              <a:gd name="connsiteY4" fmla="*/ 322633 h 6886576"/>
              <a:gd name="connsiteX0" fmla="*/ 0 w 9222184"/>
              <a:gd name="connsiteY0" fmla="*/ 3656 h 6886576"/>
              <a:gd name="connsiteX1" fmla="*/ 9222184 w 9222184"/>
              <a:gd name="connsiteY1" fmla="*/ 0 h 6886576"/>
              <a:gd name="connsiteX2" fmla="*/ 7353043 w 9222184"/>
              <a:gd name="connsiteY2" fmla="*/ 6871447 h 6886576"/>
              <a:gd name="connsiteX3" fmla="*/ 279 w 9222184"/>
              <a:gd name="connsiteY3" fmla="*/ 6886576 h 6886576"/>
              <a:gd name="connsiteX4" fmla="*/ 0 w 9222184"/>
              <a:gd name="connsiteY4" fmla="*/ 365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2184" h="6886576">
                <a:moveTo>
                  <a:pt x="0" y="3656"/>
                </a:moveTo>
                <a:lnTo>
                  <a:pt x="9222184" y="0"/>
                </a:lnTo>
                <a:lnTo>
                  <a:pt x="7353043" y="6871447"/>
                </a:lnTo>
                <a:lnTo>
                  <a:pt x="279" y="6886576"/>
                </a:lnTo>
                <a:cubicBezTo>
                  <a:pt x="186" y="4595813"/>
                  <a:pt x="93" y="2294419"/>
                  <a:pt x="0" y="36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 userDrawn="1"/>
        </p:nvSpPr>
        <p:spPr>
          <a:xfrm>
            <a:off x="5869371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4" y="5932436"/>
            <a:ext cx="2889503" cy="685800"/>
          </a:xfrm>
          <a:prstGeom prst="rect">
            <a:avLst/>
          </a:prstGeom>
        </p:spPr>
      </p:pic>
      <p:sp>
        <p:nvSpPr>
          <p:cNvPr id="12" name="Parallelogram 28"/>
          <p:cNvSpPr/>
          <p:nvPr userDrawn="1"/>
        </p:nvSpPr>
        <p:spPr>
          <a:xfrm>
            <a:off x="965048" y="-65861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3" name="Parallelogram 28"/>
          <p:cNvSpPr/>
          <p:nvPr userDrawn="1"/>
        </p:nvSpPr>
        <p:spPr>
          <a:xfrm>
            <a:off x="5915857" y="-379658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4" name="Parallelogram 28"/>
          <p:cNvSpPr/>
          <p:nvPr userDrawn="1"/>
        </p:nvSpPr>
        <p:spPr>
          <a:xfrm>
            <a:off x="3329067" y="6275336"/>
            <a:ext cx="342123" cy="957618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929BA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06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12" y="0"/>
            <a:ext cx="10284943" cy="6858000"/>
          </a:xfrm>
          <a:prstGeom prst="rect">
            <a:avLst/>
          </a:prstGeom>
        </p:spPr>
      </p:pic>
      <p:sp>
        <p:nvSpPr>
          <p:cNvPr id="8" name="Rectangle 3"/>
          <p:cNvSpPr/>
          <p:nvPr userDrawn="1"/>
        </p:nvSpPr>
        <p:spPr>
          <a:xfrm>
            <a:off x="-1879994" y="1"/>
            <a:ext cx="7223591" cy="6872288"/>
          </a:xfrm>
          <a:custGeom>
            <a:avLst/>
            <a:gdLst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5351929 w 5351929"/>
              <a:gd name="connsiteY2" fmla="*/ 6858000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58000"/>
              <a:gd name="connsiteX1" fmla="*/ 5351929 w 5351929"/>
              <a:gd name="connsiteY1" fmla="*/ 0 h 6858000"/>
              <a:gd name="connsiteX2" fmla="*/ 2339788 w 5351929"/>
              <a:gd name="connsiteY2" fmla="*/ 6696635 h 6858000"/>
              <a:gd name="connsiteX3" fmla="*/ 0 w 5351929"/>
              <a:gd name="connsiteY3" fmla="*/ 6858000 h 6858000"/>
              <a:gd name="connsiteX4" fmla="*/ 0 w 5351929"/>
              <a:gd name="connsiteY4" fmla="*/ 0 h 6858000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0 w 5351929"/>
              <a:gd name="connsiteY0" fmla="*/ 0 h 6886575"/>
              <a:gd name="connsiteX1" fmla="*/ 5351929 w 5351929"/>
              <a:gd name="connsiteY1" fmla="*/ 0 h 6886575"/>
              <a:gd name="connsiteX2" fmla="*/ 3482788 w 5351929"/>
              <a:gd name="connsiteY2" fmla="*/ 6871447 h 6886575"/>
              <a:gd name="connsiteX3" fmla="*/ 0 w 5351929"/>
              <a:gd name="connsiteY3" fmla="*/ 6886575 h 6886575"/>
              <a:gd name="connsiteX4" fmla="*/ 0 w 5351929"/>
              <a:gd name="connsiteY4" fmla="*/ 0 h 6886575"/>
              <a:gd name="connsiteX0" fmla="*/ 0 w 5351929"/>
              <a:gd name="connsiteY0" fmla="*/ 0 h 6871447"/>
              <a:gd name="connsiteX1" fmla="*/ 5351929 w 5351929"/>
              <a:gd name="connsiteY1" fmla="*/ 0 h 6871447"/>
              <a:gd name="connsiteX2" fmla="*/ 3482788 w 5351929"/>
              <a:gd name="connsiteY2" fmla="*/ 6871447 h 6871447"/>
              <a:gd name="connsiteX3" fmla="*/ 0 w 5351929"/>
              <a:gd name="connsiteY3" fmla="*/ 6858000 h 6871447"/>
              <a:gd name="connsiteX4" fmla="*/ 0 w 5351929"/>
              <a:gd name="connsiteY4" fmla="*/ 0 h 6871447"/>
              <a:gd name="connsiteX0" fmla="*/ 1871662 w 7223591"/>
              <a:gd name="connsiteY0" fmla="*/ 0 h 6872288"/>
              <a:gd name="connsiteX1" fmla="*/ 7223591 w 7223591"/>
              <a:gd name="connsiteY1" fmla="*/ 0 h 6872288"/>
              <a:gd name="connsiteX2" fmla="*/ 5354450 w 7223591"/>
              <a:gd name="connsiteY2" fmla="*/ 6871447 h 6872288"/>
              <a:gd name="connsiteX3" fmla="*/ 0 w 7223591"/>
              <a:gd name="connsiteY3" fmla="*/ 6872288 h 6872288"/>
              <a:gd name="connsiteX4" fmla="*/ 1871662 w 7223591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3591" h="6872288">
                <a:moveTo>
                  <a:pt x="1871662" y="0"/>
                </a:moveTo>
                <a:lnTo>
                  <a:pt x="7223591" y="0"/>
                </a:lnTo>
                <a:lnTo>
                  <a:pt x="5354450" y="6871447"/>
                </a:lnTo>
                <a:lnTo>
                  <a:pt x="0" y="6872288"/>
                </a:lnTo>
                <a:lnTo>
                  <a:pt x="1871662" y="0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 userDrawn="1"/>
        </p:nvSpPr>
        <p:spPr>
          <a:xfrm>
            <a:off x="1358590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04" y="5932436"/>
            <a:ext cx="2889503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91" y="577493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7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" y="-636499"/>
            <a:ext cx="12194058" cy="8130998"/>
          </a:xfrm>
          <a:prstGeom prst="rect">
            <a:avLst/>
          </a:prstGeom>
        </p:spPr>
      </p:pic>
      <p:sp>
        <p:nvSpPr>
          <p:cNvPr id="8" name="Parallelogram 7"/>
          <p:cNvSpPr/>
          <p:nvPr userDrawn="1"/>
        </p:nvSpPr>
        <p:spPr>
          <a:xfrm>
            <a:off x="2362199" y="5556755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9" name="Parallelogram 8"/>
          <p:cNvSpPr/>
          <p:nvPr userDrawn="1"/>
        </p:nvSpPr>
        <p:spPr>
          <a:xfrm>
            <a:off x="8826191" y="-516404"/>
            <a:ext cx="1003609" cy="1817649"/>
          </a:xfrm>
          <a:prstGeom prst="parallelogram">
            <a:avLst>
              <a:gd name="adj" fmla="val 48770"/>
            </a:avLst>
          </a:prstGeom>
          <a:solidFill>
            <a:srgbClr val="042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Title 17"/>
          <p:cNvSpPr txBox="1">
            <a:spLocks/>
          </p:cNvSpPr>
          <p:nvPr userDrawn="1"/>
        </p:nvSpPr>
        <p:spPr>
          <a:xfrm>
            <a:off x="1234441" y="3105835"/>
            <a:ext cx="9723120" cy="646331"/>
          </a:xfrm>
          <a:prstGeom prst="rect">
            <a:avLst/>
          </a:prstGeom>
          <a:solidFill>
            <a:schemeClr val="bg1"/>
          </a:solidFill>
        </p:spPr>
        <p:txBody>
          <a:bodyPr wrap="square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 cap="all" baseline="0">
                <a:solidFill>
                  <a:srgbClr val="0067B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sz="4000" b="0" dirty="0">
              <a:solidFill>
                <a:srgbClr val="E02136"/>
              </a:solidFill>
              <a:latin typeface="Gotham Medium" charset="0"/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52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91" y="5774930"/>
            <a:ext cx="18288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69" y="5942596"/>
            <a:ext cx="2722418" cy="685800"/>
          </a:xfrm>
          <a:prstGeom prst="rect">
            <a:avLst/>
          </a:prstGeom>
        </p:spPr>
      </p:pic>
      <p:sp>
        <p:nvSpPr>
          <p:cNvPr id="9" name="Rectangle 7"/>
          <p:cNvSpPr/>
          <p:nvPr userDrawn="1"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28"/>
          <p:cNvSpPr/>
          <p:nvPr userDrawn="1"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46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-144378" y="473886"/>
            <a:ext cx="7912660" cy="495647"/>
          </a:xfrm>
          <a:custGeom>
            <a:avLst/>
            <a:gdLst>
              <a:gd name="connsiteX0" fmla="*/ 0 w 7772617"/>
              <a:gd name="connsiteY0" fmla="*/ 0 h 495647"/>
              <a:gd name="connsiteX1" fmla="*/ 7772617 w 7772617"/>
              <a:gd name="connsiteY1" fmla="*/ 0 h 495647"/>
              <a:gd name="connsiteX2" fmla="*/ 7772617 w 7772617"/>
              <a:gd name="connsiteY2" fmla="*/ 495647 h 495647"/>
              <a:gd name="connsiteX3" fmla="*/ 0 w 7772617"/>
              <a:gd name="connsiteY3" fmla="*/ 495647 h 495647"/>
              <a:gd name="connsiteX4" fmla="*/ 0 w 7772617"/>
              <a:gd name="connsiteY4" fmla="*/ 0 h 495647"/>
              <a:gd name="connsiteX0" fmla="*/ 0 w 7912660"/>
              <a:gd name="connsiteY0" fmla="*/ 0 h 495647"/>
              <a:gd name="connsiteX1" fmla="*/ 7912660 w 7912660"/>
              <a:gd name="connsiteY1" fmla="*/ 0 h 495647"/>
              <a:gd name="connsiteX2" fmla="*/ 7772617 w 7912660"/>
              <a:gd name="connsiteY2" fmla="*/ 495647 h 495647"/>
              <a:gd name="connsiteX3" fmla="*/ 0 w 7912660"/>
              <a:gd name="connsiteY3" fmla="*/ 495647 h 495647"/>
              <a:gd name="connsiteX4" fmla="*/ 0 w 7912660"/>
              <a:gd name="connsiteY4" fmla="*/ 0 h 49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2660" h="495647">
                <a:moveTo>
                  <a:pt x="0" y="0"/>
                </a:moveTo>
                <a:lnTo>
                  <a:pt x="7912660" y="0"/>
                </a:lnTo>
                <a:lnTo>
                  <a:pt x="7772617" y="495647"/>
                </a:lnTo>
                <a:lnTo>
                  <a:pt x="0" y="495647"/>
                </a:lnTo>
                <a:lnTo>
                  <a:pt x="0" y="0"/>
                </a:lnTo>
                <a:close/>
              </a:path>
            </a:pathLst>
          </a:custGeom>
          <a:solidFill>
            <a:srgbClr val="0F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28"/>
          <p:cNvSpPr/>
          <p:nvPr userDrawn="1"/>
        </p:nvSpPr>
        <p:spPr>
          <a:xfrm>
            <a:off x="581993" y="-569855"/>
            <a:ext cx="649381" cy="1817649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65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94" y="-1418519"/>
            <a:ext cx="12825482" cy="855203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6330" y="6474671"/>
            <a:ext cx="3159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Icons designed by </a:t>
            </a:r>
            <a:r>
              <a:rPr lang="en-US" sz="1000" dirty="0" err="1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Madebyoliver</a:t>
            </a:r>
            <a:r>
              <a:rPr lang="en-US" sz="1000" dirty="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 from </a:t>
            </a:r>
            <a:r>
              <a:rPr lang="en-US" sz="1000" dirty="0" err="1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Flaticon</a:t>
            </a:r>
            <a:r>
              <a:rPr lang="en-US" sz="1000" dirty="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.</a:t>
            </a:r>
          </a:p>
        </p:txBody>
      </p:sp>
      <p:sp>
        <p:nvSpPr>
          <p:cNvPr id="9" name="Parallelogram 28"/>
          <p:cNvSpPr/>
          <p:nvPr userDrawn="1"/>
        </p:nvSpPr>
        <p:spPr>
          <a:xfrm>
            <a:off x="5514975" y="-354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Parallelogram 28"/>
          <p:cNvSpPr/>
          <p:nvPr userDrawn="1"/>
        </p:nvSpPr>
        <p:spPr>
          <a:xfrm>
            <a:off x="4953002" y="537810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1" name="Parallelogram 28"/>
          <p:cNvSpPr/>
          <p:nvPr userDrawn="1"/>
        </p:nvSpPr>
        <p:spPr>
          <a:xfrm>
            <a:off x="2233614" y="3385123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2" name="Parallelogram 28"/>
          <p:cNvSpPr/>
          <p:nvPr userDrawn="1"/>
        </p:nvSpPr>
        <p:spPr>
          <a:xfrm>
            <a:off x="7743827" y="5111527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3" name="Parallelogram 28"/>
          <p:cNvSpPr/>
          <p:nvPr userDrawn="1"/>
        </p:nvSpPr>
        <p:spPr>
          <a:xfrm>
            <a:off x="8886827" y="4871377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01" y="2505047"/>
            <a:ext cx="5692626" cy="19224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08" y="1127222"/>
            <a:ext cx="160934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3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scan.com/KS/text/HB2105/202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egiscan.com/KS/bill/SB333/2023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keelinelson@ku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129" y="1530221"/>
            <a:ext cx="10034331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200" i="1" dirty="0">
                <a:solidFill>
                  <a:srgbClr val="FFFFFF"/>
                </a:solidFill>
                <a:latin typeface="Times Roman" charset="0"/>
                <a:ea typeface="Chronicle Display Light" charset="0"/>
                <a:cs typeface="Chronicle Display Light" charset="0"/>
              </a:rPr>
              <a:t>Faculty Hiring Process: </a:t>
            </a:r>
          </a:p>
          <a:p>
            <a:pPr>
              <a:lnSpc>
                <a:spcPts val="7500"/>
              </a:lnSpc>
            </a:pPr>
            <a:endParaRPr lang="en-US" sz="7200" i="1" dirty="0">
              <a:solidFill>
                <a:srgbClr val="FFFFFF"/>
              </a:solidFill>
              <a:latin typeface="Times Roman" charset="0"/>
              <a:ea typeface="Chronicle Display Light" charset="0"/>
              <a:cs typeface="Chronicle Display Light" charset="0"/>
            </a:endParaRPr>
          </a:p>
          <a:p>
            <a:pPr algn="ctr">
              <a:lnSpc>
                <a:spcPts val="7500"/>
              </a:lnSpc>
            </a:pPr>
            <a:r>
              <a:rPr lang="en-US" sz="7200" i="1" dirty="0">
                <a:solidFill>
                  <a:srgbClr val="FFFFFF"/>
                </a:solidFill>
                <a:latin typeface="Times Roman" charset="0"/>
                <a:ea typeface="Chronicle Display Light" charset="0"/>
                <a:cs typeface="Chronicle Display Light" charset="0"/>
              </a:rPr>
              <a:t>June 2024</a:t>
            </a:r>
          </a:p>
          <a:p>
            <a:pPr>
              <a:lnSpc>
                <a:spcPts val="7500"/>
              </a:lnSpc>
            </a:pPr>
            <a:br>
              <a:rPr lang="en-US" sz="7200" i="1" dirty="0">
                <a:solidFill>
                  <a:srgbClr val="FFFFFF"/>
                </a:solidFill>
                <a:latin typeface="Times Roman" charset="0"/>
                <a:ea typeface="Chronicle Display Light" charset="0"/>
                <a:cs typeface="Chronicle Display Light" charset="0"/>
              </a:rPr>
            </a:br>
            <a:br>
              <a:rPr lang="en-US" sz="7200" i="1" dirty="0">
                <a:solidFill>
                  <a:srgbClr val="FFFFFF"/>
                </a:solidFill>
                <a:latin typeface="Times Roman" charset="0"/>
                <a:ea typeface="Chronicle Display Light" charset="0"/>
                <a:cs typeface="Chronicle Display Light" charset="0"/>
              </a:rPr>
            </a:br>
            <a:r>
              <a:rPr lang="en-US" sz="7200" i="1" dirty="0">
                <a:solidFill>
                  <a:srgbClr val="FFFFFF"/>
                </a:solidFill>
                <a:latin typeface="Times Roman" charset="0"/>
                <a:ea typeface="Chronicle Display Light" charset="0"/>
                <a:cs typeface="Chronicle Display Light" charset="0"/>
              </a:rPr>
              <a:t>     						</a:t>
            </a:r>
          </a:p>
        </p:txBody>
      </p:sp>
    </p:spTree>
    <p:extLst>
      <p:ext uri="{BB962C8B-B14F-4D97-AF65-F5344CB8AC3E}">
        <p14:creationId xmlns:p14="http://schemas.microsoft.com/office/powerpoint/2010/main" val="16263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9031" y="433493"/>
            <a:ext cx="711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 Hebrew" charset="-79"/>
                <a:ea typeface="Gotham" charset="0"/>
                <a:cs typeface="Gotham" charset="0"/>
              </a:rPr>
              <a:t>Screening and what about Fit?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3609" y="1682801"/>
            <a:ext cx="6902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Interviewed candidates must meet RQ’s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Screening should be based on the criteria defined in your assessment rubric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Confidentiality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Evaluating candidates – be aware of unconscious bias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“Fit” can be our unconscious mind rationalizing bias.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does someone mean when you say this candidate is the </a:t>
            </a:r>
          </a:p>
          <a:p>
            <a:r>
              <a:rPr lang="en-US" sz="2000" dirty="0"/>
              <a:t>       best “fit?”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factors are being considered when discussing fit?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Having a varied search committee helps describe “fit.”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51" y="1775808"/>
            <a:ext cx="5013749" cy="29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7"/>
          <p:cNvSpPr>
            <a:spLocks noGrp="1"/>
          </p:cNvSpPr>
          <p:nvPr>
            <p:ph type="title" idx="4294967295" hasCustomPrompt="1"/>
          </p:nvPr>
        </p:nvSpPr>
        <p:spPr>
          <a:xfrm>
            <a:off x="1193952" y="3124827"/>
            <a:ext cx="9721850" cy="1795876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lvl1pPr algn="ctr">
              <a:defRPr b="1" i="1" cap="all" baseline="0">
                <a:solidFill>
                  <a:srgbClr val="0067B0"/>
                </a:solidFill>
                <a:latin typeface="Arial" charset="0"/>
              </a:defRPr>
            </a:lvl1pPr>
          </a:lstStyle>
          <a:p>
            <a:r>
              <a:rPr lang="en-US" sz="41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  <a:t>Applicant Interviewing </a:t>
            </a:r>
            <a:br>
              <a:rPr lang="en-US" sz="41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</a:br>
            <a:br>
              <a:rPr lang="en-US" sz="41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</a:br>
            <a:endParaRPr lang="en-US" sz="4100" b="0" dirty="0">
              <a:solidFill>
                <a:srgbClr val="E02136"/>
              </a:solidFill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997" y="1760974"/>
            <a:ext cx="710544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/>
              <a:t>Structure and Format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Recommend a two-part interview process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Provides the opportunity to meet more candidates.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Discuss form of First Round interviews, should be phone or virtual, all done in the same manner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Identify length of 1</a:t>
            </a:r>
            <a:r>
              <a:rPr lang="en-US" sz="2400" baseline="30000" dirty="0"/>
              <a:t>st</a:t>
            </a:r>
            <a:r>
              <a:rPr lang="en-US" sz="2400" dirty="0"/>
              <a:t> round interview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/>
              <a:t>Recording of Interviews is NOT allowed.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Identifying the Interview Process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9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370" y="1827232"/>
            <a:ext cx="69459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First Round/Phone Interview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Return the screening tool completed with first round candidates identified.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Submit Assessment Rubric for all candidates for first round screening.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HR &amp; Dean’s Office/designee will approve first round candidates.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Submit first round interview questions, if not already approved.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Determine if those not be interviewing should be notified at this time.</a:t>
            </a:r>
          </a:p>
          <a:p>
            <a:pPr lvl="2"/>
            <a:endParaRPr lang="en-US" sz="2400" dirty="0"/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Interview Process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96297" y="1620296"/>
            <a:ext cx="905479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First Round/Phone Interview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The number of questions should be reflective of the time period available.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Questions should be based on competencies/behaviors defined in the assessment rubric tool.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Questions should be consistent across all candidates, however follow-up questions are appropriate.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Questions about gender, age, nationality, disability, marital/partner status, veteran status, etc. are NOT appropriate.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Questions sought to elicit a statement on support of or opposition to any political ideology or regarding DEI is prohibited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All committee members should be in attendance (if possible).</a:t>
            </a:r>
          </a:p>
          <a:p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Developing Interview Questions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82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307" y="1371629"/>
            <a:ext cx="61998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Past behavior is most accurate indicator of future behavior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Open-ended questions (based on situations typical for a faculty member in your area) encourage more detailed responses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Answers are not right or wrong, but provide context regarding whether a candidate’s behavior would be an attribute in your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Benefits of Behavioral Based Interviewing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8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370" y="1827232"/>
            <a:ext cx="69459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Second Round/On-Campus Interview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Return the screening tool completed for the second round with candidates identified.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HR &amp; Dean’s Office/designee will approve second round candidates.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Second Round can be On-Campus or Virtual, depending upon the needs of the department and the candidate.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Upon approval by HR/Dean’s Office, build itinerary of events/meetings.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Interview Process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361" y="1650338"/>
            <a:ext cx="80573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Interview Itinerary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Arrange through HR if any accommodation is requested by a candidate or member of the interview team.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the candidate information about KU Faculty/Staff Councils and offer the opportunity to include this as part of the on-campus interview.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Offer the opportunity to candidates to meet with KU Benefits or KU International Advisor for information.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feedback tool for all groups meeting with the candidate.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Remind all parties their engagement with the applicant</a:t>
            </a:r>
          </a:p>
          <a:p>
            <a:pPr lvl="1"/>
            <a:r>
              <a:rPr lang="en-US" sz="2400" dirty="0"/>
              <a:t>IS part of the interview experience.  Confidentiality and    adherence to EO is critical.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Campus Interview Reminders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23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824" y="1949276"/>
            <a:ext cx="77281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Prepare consistent questions.  Ask follow-up questions as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Speak to at least two or more people that have insight to the individual’s performance/work history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If concerns are presented: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Reach out to additional references for corroboration.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Committee may recommend an additional discussion with finalist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Unsolicited references are not recommended without permission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Use of Social Media or Google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Checking References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ACD35-3942-AFDA-74D1-8FDB7C7F7CA8}"/>
              </a:ext>
            </a:extLst>
          </p:cNvPr>
          <p:cNvSpPr txBox="1"/>
          <p:nvPr/>
        </p:nvSpPr>
        <p:spPr>
          <a:xfrm>
            <a:off x="293457" y="1747053"/>
            <a:ext cx="77281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Search Committee reviews, discusses and compiles data from Assessment Rubric and feedback from participants of finalists’ visit.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Determine if candidate is acceptable to be hired (i.e., strengths, opportunities for growth, vote outcome or determination of acceptability).  Be sure to follow departmental bylaws if applicable.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Submit summary of candidate finalists to Dean’s Office/designee and any required documentation that is requested by the Dean’s office.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 interview materials and screening tools from the Search Committee must be received by Dean’s Office/designee and HR.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F287C-454E-B144-C663-2FED0D8F1386}"/>
              </a:ext>
            </a:extLst>
          </p:cNvPr>
          <p:cNvSpPr txBox="1"/>
          <p:nvPr/>
        </p:nvSpPr>
        <p:spPr>
          <a:xfrm>
            <a:off x="1406769" y="506453"/>
            <a:ext cx="4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Determining Candidate Finalist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94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6769" y="198722"/>
            <a:ext cx="441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Legislative Changes</a:t>
            </a:r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7493" y="1338580"/>
            <a:ext cx="6093069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3"/>
              </a:rPr>
              <a:t>HB 2105 Law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Prohibiting postsecondary educational institutions from taking certain actions regarding admission applicants, applicants for employment or hiring/reappointing/promoting a faculty member </a:t>
            </a:r>
            <a:r>
              <a:rPr lang="en-US" sz="2000" b="1" dirty="0">
                <a:solidFill>
                  <a:srgbClr val="C00000"/>
                </a:solidFill>
              </a:rPr>
              <a:t>based</a:t>
            </a:r>
            <a:r>
              <a:rPr lang="en-US" sz="2000" dirty="0"/>
              <a:t> on a statement regarding diversity, equity or inclusion.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If a violation </a:t>
            </a:r>
            <a:r>
              <a:rPr lang="en-US" sz="2000" b="1" dirty="0">
                <a:solidFill>
                  <a:srgbClr val="C00000"/>
                </a:solidFill>
              </a:rPr>
              <a:t>is alleged</a:t>
            </a:r>
            <a:r>
              <a:rPr lang="en-US" sz="2000" dirty="0"/>
              <a:t>, an investigation may occur; if it is determined that a violation did occur, a $10,000 penalty will be imposed.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SB 333 Law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Providing hiring, promotion and retention preferences for persons with  disabilities, if qualified, to meet the performance standards of the position.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Applicant must provide specific documentation to HR for preference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Applicant must be offered an interview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44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ACD35-3942-AFDA-74D1-8FDB7C7F7CA8}"/>
              </a:ext>
            </a:extLst>
          </p:cNvPr>
          <p:cNvSpPr txBox="1"/>
          <p:nvPr/>
        </p:nvSpPr>
        <p:spPr>
          <a:xfrm>
            <a:off x="-202710" y="2265799"/>
            <a:ext cx="82037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HR Sr. Recruiter works with Dean/Dean’s Office designee and the Office of Faculty Affairs on the hiring packages.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Hiring Package should include the following documentation for the offer process: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Workload Expectations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Relocation expenses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Start-up Package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Lab Space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Partner accommodation request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P&amp;T Review by department &amp; School/College if tenured status being offered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Other appointment criteria identified for approval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F287C-454E-B144-C663-2FED0D8F1386}"/>
              </a:ext>
            </a:extLst>
          </p:cNvPr>
          <p:cNvSpPr txBox="1"/>
          <p:nvPr/>
        </p:nvSpPr>
        <p:spPr>
          <a:xfrm>
            <a:off x="1406769" y="506453"/>
            <a:ext cx="4632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Hiring Package </a:t>
            </a:r>
          </a:p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&amp; Verbal Offer Approval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52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ACD35-3942-AFDA-74D1-8FDB7C7F7CA8}"/>
              </a:ext>
            </a:extLst>
          </p:cNvPr>
          <p:cNvSpPr txBox="1"/>
          <p:nvPr/>
        </p:nvSpPr>
        <p:spPr>
          <a:xfrm>
            <a:off x="-44449" y="1676714"/>
            <a:ext cx="793114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Once HR &amp; the Office of Faculty Affairs has approved hiring package, Dean/Dean’s Office designee, Department Chair or Search Chair extends verbal offer to candidate and enters into negotiations as needed.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Offer is contingent upon background checks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Ascertain Work Eligibility status as needed.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When negotiations are completed, details of moving expenses, start-up funds, lab space (if applicable) and other details are reported to HR Sr. Recruiter for final approval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HR Sr. Recruiter will work with Office of Faculty Affairs as needed.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If needed, consult with HR Sr. International Employment Specialist on work authorization.</a:t>
            </a:r>
          </a:p>
          <a:p>
            <a:pPr lvl="1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F287C-454E-B144-C663-2FED0D8F1386}"/>
              </a:ext>
            </a:extLst>
          </p:cNvPr>
          <p:cNvSpPr txBox="1"/>
          <p:nvPr/>
        </p:nvSpPr>
        <p:spPr>
          <a:xfrm>
            <a:off x="1410956" y="661051"/>
            <a:ext cx="4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Extension of </a:t>
            </a:r>
          </a:p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Verbal Offer 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267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ACD35-3942-AFDA-74D1-8FDB7C7F7CA8}"/>
              </a:ext>
            </a:extLst>
          </p:cNvPr>
          <p:cNvSpPr txBox="1"/>
          <p:nvPr/>
        </p:nvSpPr>
        <p:spPr>
          <a:xfrm>
            <a:off x="-44449" y="1676714"/>
            <a:ext cx="7931149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HR Sr. Recruiter works with Dean/Dean’s Office designee to compile the unit letter with negotiation items and offer form details.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HR </a:t>
            </a:r>
            <a:r>
              <a:rPr lang="en-US" sz="2400" dirty="0"/>
              <a:t>Sr. Recruiter coordinates work eligibility issues (if any) with Sr. International Advisor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HR Sr. Recruiter obtains Faculty Affairs approval on the final details of the salary and terms of the appointment.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Official offer and unit letter is extended via BrassRing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Background check &amp; education background check are completed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Representations &amp; Warranties form collected from candidate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HR Sr. Recruiter verifies communication activities to other candidates has been completed.</a:t>
            </a:r>
          </a:p>
          <a:p>
            <a:pPr lvl="1"/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7F287C-454E-B144-C663-2FED0D8F1386}"/>
              </a:ext>
            </a:extLst>
          </p:cNvPr>
          <p:cNvSpPr txBox="1"/>
          <p:nvPr/>
        </p:nvSpPr>
        <p:spPr>
          <a:xfrm>
            <a:off x="1410956" y="661051"/>
            <a:ext cx="4632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Unit &amp; Official Offer 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5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739" y="2130251"/>
            <a:ext cx="68140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HR Sr. Recruiter manages Background Check activities with candidate as needed during acceptance of offer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After Offer has been Accepted: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all search materials, faculty checklist, notes, comments, feedback materials to the Search Chair for retention.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Search Chair can send to HR Sr. Recruiter for retention purposes if desired.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 Search Materials must be retained for a three year period prior to destruction.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Concluding the Search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739" y="2130251"/>
            <a:ext cx="68140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Departmental Chair creates onboarding plan for new hire.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HR manages new hire paperwork along with system communication,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HR works with the Office of Faculty Affairs and other key stakeholders to coordinate any orientation or onboarding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06769" y="506453"/>
            <a:ext cx="4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Onboarding &amp; Mentoring Plan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494" y="-1418519"/>
            <a:ext cx="12825482" cy="85520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330" y="6474671"/>
            <a:ext cx="3159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Icons designed by </a:t>
            </a:r>
            <a:r>
              <a:rPr lang="en-US" sz="1000" dirty="0" err="1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Madebyoliver</a:t>
            </a:r>
            <a:r>
              <a:rPr lang="en-US" sz="1000" dirty="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 from </a:t>
            </a:r>
            <a:r>
              <a:rPr lang="en-US" sz="1000" dirty="0" err="1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Flaticon</a:t>
            </a:r>
            <a:r>
              <a:rPr lang="en-US" sz="1000" dirty="0">
                <a:solidFill>
                  <a:srgbClr val="FFFFFF"/>
                </a:solidFill>
                <a:latin typeface="Gotham Book" charset="0"/>
                <a:ea typeface="Gotham Book" charset="0"/>
                <a:cs typeface="Gotham Book" charset="0"/>
              </a:rPr>
              <a:t>.</a:t>
            </a:r>
          </a:p>
        </p:txBody>
      </p:sp>
      <p:sp>
        <p:nvSpPr>
          <p:cNvPr id="6" name="Parallelogram 28"/>
          <p:cNvSpPr/>
          <p:nvPr/>
        </p:nvSpPr>
        <p:spPr>
          <a:xfrm>
            <a:off x="5514975" y="-354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7" name="Parallelogram 28"/>
          <p:cNvSpPr/>
          <p:nvPr/>
        </p:nvSpPr>
        <p:spPr>
          <a:xfrm>
            <a:off x="4953002" y="537810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Parallelogram 28"/>
          <p:cNvSpPr/>
          <p:nvPr/>
        </p:nvSpPr>
        <p:spPr>
          <a:xfrm>
            <a:off x="2233614" y="3385123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9" name="Parallelogram 28"/>
          <p:cNvSpPr/>
          <p:nvPr/>
        </p:nvSpPr>
        <p:spPr>
          <a:xfrm>
            <a:off x="7743827" y="5111527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Parallelogram 28"/>
          <p:cNvSpPr/>
          <p:nvPr/>
        </p:nvSpPr>
        <p:spPr>
          <a:xfrm>
            <a:off x="8886827" y="4871377"/>
            <a:ext cx="530985" cy="1486254"/>
          </a:xfrm>
          <a:custGeom>
            <a:avLst/>
            <a:gdLst>
              <a:gd name="connsiteX0" fmla="*/ 0 w 1003609"/>
              <a:gd name="connsiteY0" fmla="*/ 1817649 h 1817649"/>
              <a:gd name="connsiteX1" fmla="*/ 489460 w 1003609"/>
              <a:gd name="connsiteY1" fmla="*/ 0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1003609"/>
              <a:gd name="connsiteY0" fmla="*/ 1817649 h 1817649"/>
              <a:gd name="connsiteX1" fmla="*/ 835450 w 1003609"/>
              <a:gd name="connsiteY1" fmla="*/ 8238 h 1817649"/>
              <a:gd name="connsiteX2" fmla="*/ 1003609 w 1003609"/>
              <a:gd name="connsiteY2" fmla="*/ 0 h 1817649"/>
              <a:gd name="connsiteX3" fmla="*/ 514149 w 1003609"/>
              <a:gd name="connsiteY3" fmla="*/ 1817649 h 1817649"/>
              <a:gd name="connsiteX4" fmla="*/ 0 w 1003609"/>
              <a:gd name="connsiteY4" fmla="*/ 1817649 h 1817649"/>
              <a:gd name="connsiteX0" fmla="*/ 0 w 649381"/>
              <a:gd name="connsiteY0" fmla="*/ 1809411 h 1817649"/>
              <a:gd name="connsiteX1" fmla="*/ 481222 w 649381"/>
              <a:gd name="connsiteY1" fmla="*/ 8238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12324 h 1820562"/>
              <a:gd name="connsiteX1" fmla="*/ 481222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12324 h 1820562"/>
              <a:gd name="connsiteX1" fmla="*/ 453344 w 649381"/>
              <a:gd name="connsiteY1" fmla="*/ 0 h 1820562"/>
              <a:gd name="connsiteX2" fmla="*/ 649381 w 649381"/>
              <a:gd name="connsiteY2" fmla="*/ 2913 h 1820562"/>
              <a:gd name="connsiteX3" fmla="*/ 159921 w 649381"/>
              <a:gd name="connsiteY3" fmla="*/ 1820562 h 1820562"/>
              <a:gd name="connsiteX4" fmla="*/ 0 w 649381"/>
              <a:gd name="connsiteY4" fmla="*/ 1812324 h 1820562"/>
              <a:gd name="connsiteX0" fmla="*/ 0 w 649381"/>
              <a:gd name="connsiteY0" fmla="*/ 1809411 h 1817649"/>
              <a:gd name="connsiteX1" fmla="*/ 548129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8239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  <a:gd name="connsiteX0" fmla="*/ 0 w 649381"/>
              <a:gd name="connsiteY0" fmla="*/ 1809411 h 1817649"/>
              <a:gd name="connsiteX1" fmla="*/ 486797 w 649381"/>
              <a:gd name="connsiteY1" fmla="*/ 2663 h 1817649"/>
              <a:gd name="connsiteX2" fmla="*/ 649381 w 649381"/>
              <a:gd name="connsiteY2" fmla="*/ 0 h 1817649"/>
              <a:gd name="connsiteX3" fmla="*/ 159921 w 649381"/>
              <a:gd name="connsiteY3" fmla="*/ 1817649 h 1817649"/>
              <a:gd name="connsiteX4" fmla="*/ 0 w 649381"/>
              <a:gd name="connsiteY4" fmla="*/ 1809411 h 181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381" h="1817649">
                <a:moveTo>
                  <a:pt x="0" y="1809411"/>
                </a:moveTo>
                <a:lnTo>
                  <a:pt x="486797" y="2663"/>
                </a:lnTo>
                <a:lnTo>
                  <a:pt x="649381" y="0"/>
                </a:lnTo>
                <a:lnTo>
                  <a:pt x="159921" y="1817649"/>
                </a:lnTo>
                <a:lnTo>
                  <a:pt x="0" y="1809411"/>
                </a:lnTo>
                <a:close/>
              </a:path>
            </a:pathLst>
          </a:custGeom>
          <a:solidFill>
            <a:srgbClr val="E02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01" y="2505047"/>
            <a:ext cx="5692626" cy="1922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08" y="1127222"/>
            <a:ext cx="160934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7"/>
          <p:cNvSpPr>
            <a:spLocks noGrp="1"/>
          </p:cNvSpPr>
          <p:nvPr>
            <p:ph type="title" idx="4294967295" hasCustomPrompt="1"/>
          </p:nvPr>
        </p:nvSpPr>
        <p:spPr>
          <a:xfrm>
            <a:off x="127819" y="3166376"/>
            <a:ext cx="11965858" cy="171277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lvl1pPr algn="ctr">
              <a:defRPr b="1" i="1" cap="all" baseline="0">
                <a:solidFill>
                  <a:srgbClr val="0067B0"/>
                </a:solidFill>
                <a:latin typeface="Arial" charset="0"/>
              </a:defRPr>
            </a:lvl1pPr>
          </a:lstStyle>
          <a:p>
            <a:r>
              <a:rPr lang="en-US" sz="35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  <a:t>Preparing the Committee</a:t>
            </a:r>
            <a:br>
              <a:rPr lang="en-US" sz="41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</a:br>
            <a:br>
              <a:rPr lang="en-US" sz="41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</a:br>
            <a:endParaRPr lang="en-US" sz="4100" b="0" dirty="0">
              <a:solidFill>
                <a:srgbClr val="E02136"/>
              </a:solidFill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6769" y="506453"/>
            <a:ext cx="441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Search Committee</a:t>
            </a:r>
          </a:p>
          <a:p>
            <a:pPr algn="ctr"/>
            <a:r>
              <a:rPr lang="en-US" sz="3600" b="1" dirty="0">
                <a:solidFill>
                  <a:srgbClr val="0F4B90"/>
                </a:solidFill>
                <a:latin typeface="Gotham" charset="0"/>
                <a:ea typeface="Gotham" charset="0"/>
                <a:cs typeface="Gotham" charset="0"/>
              </a:rPr>
              <a:t>Tasks</a:t>
            </a:r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06782"/>
            <a:ext cx="77726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Complete the required Faculty Search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Receive and sign confidentiality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Recruitment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Position description/position announcement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Fewer required qualifications allows for a larger pool of applicants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Include unit, School, University and area information in overview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Include University culture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Advertising Plan based upon needs at the unit and College/School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May vary based upon discipline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Strategic advertising, discipline specific venues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What opportunities exist in the current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 an Assessment Rubric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Specify criteria to be used in selection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 Rubric to evaluate/screen each applicant, to assist with ranking &amp; data collection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502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6769" y="506453"/>
            <a:ext cx="44170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International Hires &amp; Position Descriptions</a:t>
            </a:r>
          </a:p>
          <a:p>
            <a:pPr algn="ctr"/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416" y="2142150"/>
            <a:ext cx="77726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KU provides “work visa” and green card sponsorship for tenure-track international faculty hires (and for some other titles as well).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search and selection process is the basis for green card sponsorship--the position description is critical to this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Selected candidates will have to document that they meet the RQs for the immigration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 not list items that are not true </a:t>
            </a:r>
            <a:r>
              <a:rPr lang="en-US" sz="2000" u="sng" dirty="0"/>
              <a:t>minimum</a:t>
            </a:r>
            <a:r>
              <a:rPr lang="en-US" sz="2000" dirty="0"/>
              <a:t> requirements or that you don’t actually require (i.e. certifications that are not actually needed, more years of experience than you actually require,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search materials must be saved (rubrics, screening tools, recruitment reports, etc.) as they will be required to be provided to  HR for the green card sponsorship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candidates have any questions about KU immigration sponsorship policies they are welcome to reach out:  </a:t>
            </a:r>
            <a:r>
              <a:rPr lang="en-US" sz="2000" dirty="0">
                <a:hlinkClick r:id="rId3"/>
              </a:rPr>
              <a:t>keelinelson@ku.edu</a:t>
            </a:r>
            <a:r>
              <a:rPr lang="en-US" sz="2000" dirty="0"/>
              <a:t>,</a:t>
            </a:r>
          </a:p>
          <a:p>
            <a:r>
              <a:rPr lang="en-US" sz="2000"/>
              <a:t>     </a:t>
            </a:r>
            <a:r>
              <a:rPr lang="en-US" sz="2000" dirty="0"/>
              <a:t>785-864-4957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20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7"/>
          <p:cNvSpPr>
            <a:spLocks noGrp="1"/>
          </p:cNvSpPr>
          <p:nvPr>
            <p:ph type="title" idx="4294967295" hasCustomPrompt="1"/>
          </p:nvPr>
        </p:nvSpPr>
        <p:spPr>
          <a:xfrm>
            <a:off x="127819" y="3166376"/>
            <a:ext cx="11965858" cy="171277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lvl1pPr algn="ctr">
              <a:defRPr b="1" i="1" cap="all" baseline="0">
                <a:solidFill>
                  <a:srgbClr val="0067B0"/>
                </a:solidFill>
                <a:latin typeface="Arial" charset="0"/>
              </a:defRPr>
            </a:lvl1pPr>
          </a:lstStyle>
          <a:p>
            <a:r>
              <a:rPr lang="en-US" sz="35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  <a:t>Applicant Screening – Best Practices </a:t>
            </a:r>
            <a:br>
              <a:rPr lang="en-US" sz="41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</a:br>
            <a:br>
              <a:rPr lang="en-US" sz="4100" b="0" dirty="0">
                <a:solidFill>
                  <a:srgbClr val="E02136"/>
                </a:solidFill>
                <a:ea typeface="Gotham Medium" charset="0"/>
                <a:cs typeface="Gotham Medium" charset="0"/>
              </a:rPr>
            </a:br>
            <a:endParaRPr lang="en-US" sz="4100" b="0" dirty="0">
              <a:solidFill>
                <a:srgbClr val="E02136"/>
              </a:solidFill>
              <a:ea typeface="Gotham Medium" charset="0"/>
              <a:cs typeface="Gotham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6769" y="506453"/>
            <a:ext cx="441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Best Screening Practices</a:t>
            </a:r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187" y="2130251"/>
            <a:ext cx="77779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Review the Candidates as a Search Committee once the Initial Review Date Has Passed.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Individual Review may occur as received.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 aware of “Speed Screening”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Remain Open-minded and consider whether unconscious bias could be impacting the assessment of any candidate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Determine as a committee what additional competencies or skills beyond required qualifications are preferred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Complete application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 the Assessment Rubric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Identifies the competencies, skills and behavioral qualities that the committee felt important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Assists with ranking candidates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19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6769" y="506453"/>
            <a:ext cx="441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Best Screening Practices</a:t>
            </a:r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187" y="2130251"/>
            <a:ext cx="77779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Evaluate effectiveness of established Advertising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Upon initial review date, HRM will provide an Affirmative Action Report of the self-disclosure information on the applicant pool to the Dean’s Office upon request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Did the advertising, networking, etc., attract the desired applicant pool for the 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20% of the applicant pool should meet the required qualifications.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98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6769" y="506453"/>
            <a:ext cx="441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Candidate</a:t>
            </a:r>
          </a:p>
          <a:p>
            <a:pPr algn="ctr"/>
            <a:r>
              <a:rPr lang="en-US" sz="3600" b="1" dirty="0">
                <a:solidFill>
                  <a:srgbClr val="0F4B90"/>
                </a:solidFill>
                <a:latin typeface="Arial Hebrew" charset="-79"/>
                <a:ea typeface="Gotham" charset="0"/>
                <a:cs typeface="Gotham" charset="0"/>
              </a:rPr>
              <a:t>Associations</a:t>
            </a:r>
            <a:endParaRPr lang="en-US" sz="2400" dirty="0">
              <a:solidFill>
                <a:srgbClr val="0F4B90"/>
              </a:solidFill>
              <a:latin typeface="Gotham" charset="0"/>
              <a:ea typeface="Gotham" charset="0"/>
              <a:cs typeface="Gotham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187" y="2130251"/>
            <a:ext cx="77779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It’s a small world.  Many times a committee member is knowledgeable about an applicant.  Discuss your knowledge and be transparent with fellow committee members: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Casual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Collegial – Professional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could create a conflict of interest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Personal Associations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Being listed as a reference for applicant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Close professional 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71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84666</TotalTime>
  <Words>1816</Words>
  <Application>Microsoft Office PowerPoint</Application>
  <PresentationFormat>Widescreen</PresentationFormat>
  <Paragraphs>226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 Hebrew</vt:lpstr>
      <vt:lpstr>Calibri</vt:lpstr>
      <vt:lpstr>Gotham</vt:lpstr>
      <vt:lpstr>Gotham Book</vt:lpstr>
      <vt:lpstr>Gotham Medium</vt:lpstr>
      <vt:lpstr>Times Roman</vt:lpstr>
      <vt:lpstr>Custom Design</vt:lpstr>
      <vt:lpstr>1_Custom Design</vt:lpstr>
      <vt:lpstr>2_Custom Design</vt:lpstr>
      <vt:lpstr>3_Custom Design</vt:lpstr>
      <vt:lpstr>4_Custom Design</vt:lpstr>
      <vt:lpstr>Office Theme</vt:lpstr>
      <vt:lpstr>6_Custom Design</vt:lpstr>
      <vt:lpstr>5_Custom Design</vt:lpstr>
      <vt:lpstr>PowerPoint Presentation</vt:lpstr>
      <vt:lpstr>PowerPoint Presentation</vt:lpstr>
      <vt:lpstr>Preparing the Committee  </vt:lpstr>
      <vt:lpstr>PowerPoint Presentation</vt:lpstr>
      <vt:lpstr>PowerPoint Presentation</vt:lpstr>
      <vt:lpstr>Applicant Screening – Best Practices   </vt:lpstr>
      <vt:lpstr>PowerPoint Presentation</vt:lpstr>
      <vt:lpstr>PowerPoint Presentation</vt:lpstr>
      <vt:lpstr>PowerPoint Presentation</vt:lpstr>
      <vt:lpstr>PowerPoint Presentation</vt:lpstr>
      <vt:lpstr>Applicant Interviewing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Osborn, Terri</cp:lastModifiedBy>
  <cp:revision>199</cp:revision>
  <cp:lastPrinted>2018-11-19T23:37:15Z</cp:lastPrinted>
  <dcterms:created xsi:type="dcterms:W3CDTF">2017-01-17T16:35:06Z</dcterms:created>
  <dcterms:modified xsi:type="dcterms:W3CDTF">2024-06-26T13:05:39Z</dcterms:modified>
</cp:coreProperties>
</file>